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sldIdLst>
    <p:sldId id="337" r:id="rId2"/>
    <p:sldId id="430" r:id="rId3"/>
    <p:sldId id="443" r:id="rId4"/>
    <p:sldId id="445" r:id="rId5"/>
    <p:sldId id="446" r:id="rId6"/>
    <p:sldId id="444" r:id="rId7"/>
    <p:sldId id="447" r:id="rId8"/>
    <p:sldId id="469" r:id="rId9"/>
    <p:sldId id="449" r:id="rId10"/>
    <p:sldId id="450" r:id="rId11"/>
    <p:sldId id="453" r:id="rId12"/>
    <p:sldId id="454" r:id="rId13"/>
    <p:sldId id="455" r:id="rId14"/>
    <p:sldId id="456" r:id="rId15"/>
    <p:sldId id="457" r:id="rId16"/>
    <p:sldId id="458" r:id="rId17"/>
    <p:sldId id="459" r:id="rId18"/>
    <p:sldId id="467" r:id="rId19"/>
    <p:sldId id="468" r:id="rId20"/>
    <p:sldId id="461" r:id="rId21"/>
    <p:sldId id="470" r:id="rId22"/>
    <p:sldId id="471" r:id="rId23"/>
    <p:sldId id="472" r:id="rId24"/>
    <p:sldId id="331" r:id="rId25"/>
  </p:sldIdLst>
  <p:sldSz cx="9144000" cy="5143500" type="screen16x9"/>
  <p:notesSz cx="6858000" cy="9144000"/>
  <p:custDataLst>
    <p:tags r:id="rId27"/>
  </p:custDataLst>
  <p:defaultTextStyle>
    <a:defPPr>
      <a:defRPr lang="zh-CN"/>
    </a:defPPr>
    <a:lvl1pPr algn="l" rtl="0" fontAlgn="base">
      <a:spcBef>
        <a:spcPct val="0"/>
      </a:spcBef>
      <a:spcAft>
        <a:spcPct val="0"/>
      </a:spcAft>
      <a:defRPr b="1" kern="1200">
        <a:solidFill>
          <a:schemeClr val="tx1"/>
        </a:solidFill>
        <a:latin typeface="Arial" charset="0"/>
        <a:ea typeface="宋体" charset="-122"/>
        <a:cs typeface="+mn-cs"/>
      </a:defRPr>
    </a:lvl1pPr>
    <a:lvl2pPr marL="422275" indent="-60325" algn="l" rtl="0" fontAlgn="base">
      <a:spcBef>
        <a:spcPct val="0"/>
      </a:spcBef>
      <a:spcAft>
        <a:spcPct val="0"/>
      </a:spcAft>
      <a:defRPr b="1" kern="1200">
        <a:solidFill>
          <a:schemeClr val="tx1"/>
        </a:solidFill>
        <a:latin typeface="Arial" charset="0"/>
        <a:ea typeface="宋体" charset="-122"/>
        <a:cs typeface="+mn-cs"/>
      </a:defRPr>
    </a:lvl2pPr>
    <a:lvl3pPr marL="846138" indent="-120650" algn="l" rtl="0" fontAlgn="base">
      <a:spcBef>
        <a:spcPct val="0"/>
      </a:spcBef>
      <a:spcAft>
        <a:spcPct val="0"/>
      </a:spcAft>
      <a:defRPr b="1" kern="1200">
        <a:solidFill>
          <a:schemeClr val="tx1"/>
        </a:solidFill>
        <a:latin typeface="Arial" charset="0"/>
        <a:ea typeface="宋体" charset="-122"/>
        <a:cs typeface="+mn-cs"/>
      </a:defRPr>
    </a:lvl3pPr>
    <a:lvl4pPr marL="1271588" indent="-182563" algn="l" rtl="0" fontAlgn="base">
      <a:spcBef>
        <a:spcPct val="0"/>
      </a:spcBef>
      <a:spcAft>
        <a:spcPct val="0"/>
      </a:spcAft>
      <a:defRPr b="1" kern="1200">
        <a:solidFill>
          <a:schemeClr val="tx1"/>
        </a:solidFill>
        <a:latin typeface="Arial" charset="0"/>
        <a:ea typeface="宋体" charset="-122"/>
        <a:cs typeface="+mn-cs"/>
      </a:defRPr>
    </a:lvl4pPr>
    <a:lvl5pPr marL="1693863" indent="-242888" algn="l" rtl="0" fontAlgn="base">
      <a:spcBef>
        <a:spcPct val="0"/>
      </a:spcBef>
      <a:spcAft>
        <a:spcPct val="0"/>
      </a:spcAft>
      <a:defRPr b="1" kern="1200">
        <a:solidFill>
          <a:schemeClr val="tx1"/>
        </a:solidFill>
        <a:latin typeface="Arial" charset="0"/>
        <a:ea typeface="宋体" charset="-122"/>
        <a:cs typeface="+mn-cs"/>
      </a:defRPr>
    </a:lvl5pPr>
    <a:lvl6pPr marL="2286000" algn="l" defTabSz="914400" rtl="0" eaLnBrk="1" latinLnBrk="0" hangingPunct="1">
      <a:defRPr b="1" kern="1200">
        <a:solidFill>
          <a:schemeClr val="tx1"/>
        </a:solidFill>
        <a:latin typeface="Arial" charset="0"/>
        <a:ea typeface="宋体" charset="-122"/>
        <a:cs typeface="+mn-cs"/>
      </a:defRPr>
    </a:lvl6pPr>
    <a:lvl7pPr marL="2743200" algn="l" defTabSz="914400" rtl="0" eaLnBrk="1" latinLnBrk="0" hangingPunct="1">
      <a:defRPr b="1" kern="1200">
        <a:solidFill>
          <a:schemeClr val="tx1"/>
        </a:solidFill>
        <a:latin typeface="Arial" charset="0"/>
        <a:ea typeface="宋体" charset="-122"/>
        <a:cs typeface="+mn-cs"/>
      </a:defRPr>
    </a:lvl7pPr>
    <a:lvl8pPr marL="3200400" algn="l" defTabSz="914400" rtl="0" eaLnBrk="1" latinLnBrk="0" hangingPunct="1">
      <a:defRPr b="1" kern="1200">
        <a:solidFill>
          <a:schemeClr val="tx1"/>
        </a:solidFill>
        <a:latin typeface="Arial" charset="0"/>
        <a:ea typeface="宋体" charset="-122"/>
        <a:cs typeface="+mn-cs"/>
      </a:defRPr>
    </a:lvl8pPr>
    <a:lvl9pPr marL="3657600" algn="l" defTabSz="914400" rtl="0" eaLnBrk="1" latinLnBrk="0" hangingPunct="1">
      <a:defRPr b="1"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33FCB"/>
    <a:srgbClr val="0F319D"/>
    <a:srgbClr val="067C0C"/>
    <a:srgbClr val="08A810"/>
    <a:srgbClr val="FF9900"/>
    <a:srgbClr val="045408"/>
    <a:srgbClr val="FF0000"/>
    <a:srgbClr val="DE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7" autoAdjust="0"/>
    <p:restoredTop sz="94651" autoAdjust="0"/>
  </p:normalViewPr>
  <p:slideViewPr>
    <p:cSldViewPr>
      <p:cViewPr varScale="1">
        <p:scale>
          <a:sx n="86" d="100"/>
          <a:sy n="86" d="100"/>
        </p:scale>
        <p:origin x="-736" y="-60"/>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63" d="100"/>
          <a:sy n="63" d="100"/>
        </p:scale>
        <p:origin x="-214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b="0">
                <a:latin typeface="Arial" panose="020B0604020202020204" pitchFamily="34" charset="0"/>
                <a:ea typeface="华文细黑" panose="02010600040101010101" pitchFamily="2" charset="-122"/>
              </a:defRPr>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b="0">
                <a:latin typeface="Arial" panose="020B0604020202020204" pitchFamily="34" charset="0"/>
                <a:ea typeface="华文细黑" panose="02010600040101010101" pitchFamily="2" charset="-122"/>
              </a:defRPr>
            </a:lvl1pPr>
          </a:lstStyle>
          <a:p>
            <a:pPr>
              <a:defRPr/>
            </a:pPr>
            <a:endParaRPr lang="en-US" altLang="zh-CN"/>
          </a:p>
        </p:txBody>
      </p:sp>
      <p:sp>
        <p:nvSpPr>
          <p:cNvPr id="1126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b="0">
                <a:latin typeface="Arial" panose="020B0604020202020204" pitchFamily="34" charset="0"/>
                <a:ea typeface="华文细黑" panose="02010600040101010101" pitchFamily="2" charset="-122"/>
              </a:defRPr>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b="0">
                <a:latin typeface="Arial" panose="020B0604020202020204" pitchFamily="34" charset="0"/>
                <a:ea typeface="华文细黑" panose="02010600040101010101" pitchFamily="2" charset="-122"/>
              </a:defRPr>
            </a:lvl1pPr>
          </a:lstStyle>
          <a:p>
            <a:pPr>
              <a:defRPr/>
            </a:pPr>
            <a:fld id="{307657E0-1E4D-4C33-B638-7E774061F532}" type="slidenum">
              <a:rPr lang="en-US" altLang="zh-CN"/>
              <a:pPr>
                <a:defRPr/>
              </a:pPr>
              <a:t>‹#›</a:t>
            </a:fld>
            <a:endParaRPr lang="en-US" altLang="zh-CN"/>
          </a:p>
        </p:txBody>
      </p:sp>
    </p:spTree>
    <p:extLst>
      <p:ext uri="{BB962C8B-B14F-4D97-AF65-F5344CB8AC3E}">
        <p14:creationId xmlns="" xmlns:p14="http://schemas.microsoft.com/office/powerpoint/2010/main" val="2597659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27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6138"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588"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3863"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a:ln/>
        </p:spPr>
      </p:sp>
      <p:sp>
        <p:nvSpPr>
          <p:cNvPr id="1331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13315" name="灯片编号占位符 3"/>
          <p:cNvSpPr>
            <a:spLocks noGrp="1"/>
          </p:cNvSpPr>
          <p:nvPr>
            <p:ph type="sldNum" sz="quarter" idx="5"/>
          </p:nvPr>
        </p:nvSpPr>
        <p:spPr>
          <a:noFill/>
          <a:ln>
            <a:miter lim="800000"/>
            <a:headEnd/>
            <a:tailEnd/>
          </a:ln>
        </p:spPr>
        <p:txBody>
          <a:bodyPr>
            <a:prstTxWarp prst="textNoShape">
              <a:avLst/>
            </a:prstTxWarp>
          </a:bodyPr>
          <a:lstStyle/>
          <a:p>
            <a:fld id="{B77E76F7-8D31-4427-9414-D8771A0CF8D4}" type="slidenum">
              <a:rPr lang="en-US" altLang="zh-CN" smtClean="0">
                <a:latin typeface="Arial" charset="0"/>
              </a:rPr>
              <a:pPr/>
              <a:t>0</a:t>
            </a:fld>
            <a:endParaRPr lang="en-US" altLang="zh-CN">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9</a:t>
            </a:fld>
            <a:endParaRPr lang="en-US" altLang="zh-CN">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10</a:t>
            </a:fld>
            <a:endParaRPr lang="en-US" altLang="zh-CN">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11</a:t>
            </a:fld>
            <a:endParaRPr lang="en-US" altLang="zh-CN">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12</a:t>
            </a:fld>
            <a:endParaRPr lang="en-US" altLang="zh-CN">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13</a:t>
            </a:fld>
            <a:endParaRPr lang="en-US" altLang="zh-CN">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14</a:t>
            </a:fld>
            <a:endParaRPr lang="en-US" altLang="zh-CN">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15</a:t>
            </a:fld>
            <a:endParaRPr lang="en-US" altLang="zh-CN">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a:ln/>
        </p:spPr>
      </p:sp>
      <p:sp>
        <p:nvSpPr>
          <p:cNvPr id="21506"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1507" name="灯片编号占位符 3"/>
          <p:cNvSpPr>
            <a:spLocks noGrp="1"/>
          </p:cNvSpPr>
          <p:nvPr>
            <p:ph type="sldNum" sz="quarter" idx="5"/>
          </p:nvPr>
        </p:nvSpPr>
        <p:spPr>
          <a:noFill/>
          <a:ln>
            <a:miter lim="800000"/>
            <a:headEnd/>
            <a:tailEnd/>
          </a:ln>
        </p:spPr>
        <p:txBody>
          <a:bodyPr>
            <a:prstTxWarp prst="textNoShape">
              <a:avLst/>
            </a:prstTxWarp>
          </a:bodyPr>
          <a:lstStyle/>
          <a:p>
            <a:fld id="{E39E78A1-E631-4B2A-8616-A52981CD6246}" type="slidenum">
              <a:rPr lang="en-US" altLang="zh-CN" smtClean="0">
                <a:latin typeface="Arial" charset="0"/>
              </a:rPr>
              <a:pPr/>
              <a:t>16</a:t>
            </a:fld>
            <a:endParaRPr lang="en-US" altLang="zh-CN">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17</a:t>
            </a:fld>
            <a:endParaRPr lang="en-US" altLang="zh-CN">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18</a:t>
            </a:fld>
            <a:endParaRPr lang="en-US" altLang="zh-CN">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a:ln/>
        </p:spPr>
      </p:sp>
      <p:sp>
        <p:nvSpPr>
          <p:cNvPr id="21506"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1507" name="灯片编号占位符 3"/>
          <p:cNvSpPr>
            <a:spLocks noGrp="1"/>
          </p:cNvSpPr>
          <p:nvPr>
            <p:ph type="sldNum" sz="quarter" idx="5"/>
          </p:nvPr>
        </p:nvSpPr>
        <p:spPr>
          <a:noFill/>
          <a:ln>
            <a:miter lim="800000"/>
            <a:headEnd/>
            <a:tailEnd/>
          </a:ln>
        </p:spPr>
        <p:txBody>
          <a:bodyPr>
            <a:prstTxWarp prst="textNoShape">
              <a:avLst/>
            </a:prstTxWarp>
          </a:bodyPr>
          <a:lstStyle/>
          <a:p>
            <a:fld id="{E39E78A1-E631-4B2A-8616-A52981CD6246}" type="slidenum">
              <a:rPr lang="en-US" altLang="zh-CN" smtClean="0">
                <a:latin typeface="Arial" charset="0"/>
              </a:rPr>
              <a:pPr/>
              <a:t>1</a:t>
            </a:fld>
            <a:endParaRPr lang="en-US" altLang="zh-CN">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19</a:t>
            </a:fld>
            <a:endParaRPr lang="en-US" altLang="zh-CN">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20</a:t>
            </a:fld>
            <a:endParaRPr lang="en-US" altLang="zh-CN">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21</a:t>
            </a:fld>
            <a:endParaRPr lang="en-US" altLang="zh-CN">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22</a:t>
            </a:fld>
            <a:endParaRPr lang="en-US" altLang="zh-CN">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p:cNvSpPr>
          <p:nvPr>
            <p:ph type="sldImg"/>
          </p:nvPr>
        </p:nvSpPr>
        <p:spPr>
          <a:ln/>
        </p:spPr>
      </p:sp>
      <p:sp>
        <p:nvSpPr>
          <p:cNvPr id="91138"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91139" name="灯片编号占位符 3"/>
          <p:cNvSpPr>
            <a:spLocks noGrp="1"/>
          </p:cNvSpPr>
          <p:nvPr>
            <p:ph type="sldNum" sz="quarter" idx="5"/>
          </p:nvPr>
        </p:nvSpPr>
        <p:spPr>
          <a:noFill/>
          <a:ln>
            <a:miter lim="800000"/>
            <a:headEnd/>
            <a:tailEnd/>
          </a:ln>
        </p:spPr>
        <p:txBody>
          <a:bodyPr>
            <a:prstTxWarp prst="textNoShape">
              <a:avLst/>
            </a:prstTxWarp>
          </a:bodyPr>
          <a:lstStyle/>
          <a:p>
            <a:fld id="{8D97C289-6150-4C80-88EE-FBDFB621DA6C}" type="slidenum">
              <a:rPr lang="en-US" altLang="zh-CN" smtClean="0">
                <a:latin typeface="Arial" charset="0"/>
              </a:rPr>
              <a:pPr/>
              <a:t>23</a:t>
            </a:fld>
            <a:endParaRPr lang="en-US" altLang="zh-CN">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2</a:t>
            </a:fld>
            <a:endParaRPr lang="en-US" altLang="zh-CN">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3</a:t>
            </a:fld>
            <a:endParaRPr lang="en-US" altLang="zh-CN">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4</a:t>
            </a:fld>
            <a:endParaRPr lang="en-US" altLang="zh-CN">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5</a:t>
            </a:fld>
            <a:endParaRPr lang="en-US" altLang="zh-CN">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6</a:t>
            </a:fld>
            <a:endParaRPr lang="en-US" altLang="zh-CN">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a:ln/>
        </p:spPr>
      </p:sp>
      <p:sp>
        <p:nvSpPr>
          <p:cNvPr id="23554"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3555" name="灯片编号占位符 3"/>
          <p:cNvSpPr>
            <a:spLocks noGrp="1"/>
          </p:cNvSpPr>
          <p:nvPr>
            <p:ph type="sldNum" sz="quarter" idx="5"/>
          </p:nvPr>
        </p:nvSpPr>
        <p:spPr>
          <a:noFill/>
          <a:ln>
            <a:miter lim="800000"/>
            <a:headEnd/>
            <a:tailEnd/>
          </a:ln>
        </p:spPr>
        <p:txBody>
          <a:bodyPr>
            <a:prstTxWarp prst="textNoShape">
              <a:avLst/>
            </a:prstTxWarp>
          </a:bodyPr>
          <a:lstStyle/>
          <a:p>
            <a:fld id="{DB7435E8-7140-4B14-99EF-551C098B87F0}" type="slidenum">
              <a:rPr lang="en-US" altLang="zh-CN" smtClean="0">
                <a:latin typeface="Arial" charset="0"/>
              </a:rPr>
              <a:pPr/>
              <a:t>7</a:t>
            </a:fld>
            <a:endParaRPr lang="en-US" altLang="zh-CN">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a:ln/>
        </p:spPr>
      </p:sp>
      <p:sp>
        <p:nvSpPr>
          <p:cNvPr id="21506" name="备注占位符 2"/>
          <p:cNvSpPr>
            <a:spLocks noGrp="1"/>
          </p:cNvSpPr>
          <p:nvPr>
            <p:ph type="body" idx="1"/>
          </p:nvPr>
        </p:nvSpPr>
        <p:spPr>
          <a:noFill/>
        </p:spPr>
        <p:txBody>
          <a:bodyPr>
            <a:prstTxWarp prst="textNoShape">
              <a:avLst/>
            </a:prstTxWarp>
          </a:bodyPr>
          <a:lstStyle/>
          <a:p>
            <a:endParaRPr lang="zh-CN" altLang="en-US">
              <a:latin typeface="Arial" charset="0"/>
              <a:ea typeface="宋体" charset="-122"/>
            </a:endParaRPr>
          </a:p>
        </p:txBody>
      </p:sp>
      <p:sp>
        <p:nvSpPr>
          <p:cNvPr id="21507" name="灯片编号占位符 3"/>
          <p:cNvSpPr>
            <a:spLocks noGrp="1"/>
          </p:cNvSpPr>
          <p:nvPr>
            <p:ph type="sldNum" sz="quarter" idx="5"/>
          </p:nvPr>
        </p:nvSpPr>
        <p:spPr>
          <a:noFill/>
          <a:ln>
            <a:miter lim="800000"/>
            <a:headEnd/>
            <a:tailEnd/>
          </a:ln>
        </p:spPr>
        <p:txBody>
          <a:bodyPr>
            <a:prstTxWarp prst="textNoShape">
              <a:avLst/>
            </a:prstTxWarp>
          </a:bodyPr>
          <a:lstStyle/>
          <a:p>
            <a:fld id="{E39E78A1-E631-4B2A-8616-A52981CD6246}" type="slidenum">
              <a:rPr lang="en-US" altLang="zh-CN" smtClean="0">
                <a:latin typeface="Arial" charset="0"/>
              </a:rPr>
              <a:pPr/>
              <a:t>8</a:t>
            </a:fld>
            <a:endParaRPr lang="en-US" altLang="zh-CN">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a:t>单击此处编辑母版文本样式</a:t>
            </a: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174625" y="152400"/>
            <a:ext cx="373063" cy="373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userDrawn="1"/>
        </p:nvSpPr>
        <p:spPr>
          <a:xfrm>
            <a:off x="358775" y="352425"/>
            <a:ext cx="249238" cy="247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46"/>
          <p:cNvCxnSpPr>
            <a:cxnSpLocks noChangeShapeType="1"/>
          </p:cNvCxnSpPr>
          <p:nvPr userDrawn="1"/>
        </p:nvCxnSpPr>
        <p:spPr bwMode="auto">
          <a:xfrm flipH="1">
            <a:off x="641350" y="654050"/>
            <a:ext cx="8351838" cy="0"/>
          </a:xfrm>
          <a:prstGeom prst="line">
            <a:avLst/>
          </a:prstGeom>
          <a:noFill/>
          <a:ln w="9525">
            <a:solidFill>
              <a:srgbClr val="4D4948"/>
            </a:solidFill>
            <a:round/>
            <a:headEnd/>
            <a:tailEnd/>
          </a:ln>
        </p:spPr>
      </p:cxn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 id="2147483649" r:id="rId9"/>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out)">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6688" indent="-166688" algn="l" rtl="0" eaLnBrk="0" fontAlgn="ctr" hangingPunct="0">
        <a:lnSpc>
          <a:spcPct val="120000"/>
        </a:lnSpc>
        <a:spcBef>
          <a:spcPct val="20000"/>
        </a:spcBef>
        <a:spcAft>
          <a:spcPct val="0"/>
        </a:spcAft>
        <a:buClr>
          <a:schemeClr val="accent1"/>
        </a:buClr>
        <a:buSzPct val="60000"/>
        <a:buFont typeface="Wingdings" pitchFamily="2" charset="2"/>
        <a:buChar char="l"/>
        <a:defRPr sz="1900" b="1">
          <a:solidFill>
            <a:schemeClr val="tx1"/>
          </a:solidFill>
          <a:latin typeface="+mn-lt"/>
          <a:ea typeface="+mn-ea"/>
          <a:cs typeface="+mn-cs"/>
        </a:defRPr>
      </a:lvl1pPr>
      <a:lvl2pPr marL="500063" indent="-166688" algn="l" rtl="0" eaLnBrk="0" fontAlgn="ctr" hangingPunct="0">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cs typeface="+mn-cs"/>
        </a:defRPr>
      </a:lvl2pPr>
      <a:lvl3pPr marL="828675" indent="-160338"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mn-cs"/>
        </a:defRPr>
      </a:lvl3pPr>
      <a:lvl4pPr marL="1163638" indent="-166688" algn="l" rtl="0" eaLnBrk="0" fontAlgn="ctr" hangingPunct="0">
        <a:lnSpc>
          <a:spcPct val="120000"/>
        </a:lnSpc>
        <a:spcBef>
          <a:spcPct val="20000"/>
        </a:spcBef>
        <a:spcAft>
          <a:spcPct val="0"/>
        </a:spcAft>
        <a:buClr>
          <a:schemeClr val="accent1"/>
        </a:buClr>
        <a:buSzPct val="60000"/>
        <a:buFont typeface="Wingdings" pitchFamily="2" charset="2"/>
        <a:buChar char="l"/>
        <a:defRPr sz="1300">
          <a:solidFill>
            <a:schemeClr val="tx1"/>
          </a:solidFill>
          <a:latin typeface="+mn-lt"/>
          <a:ea typeface="+mn-ea"/>
          <a:cs typeface="+mn-cs"/>
        </a:defRPr>
      </a:lvl4pPr>
      <a:lvl5pPr marL="1500188" indent="-169863" algn="l" rtl="0" eaLnBrk="0" fontAlgn="ctr" hangingPunct="0">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Rectangle 13"/>
          <p:cNvSpPr txBox="1">
            <a:spLocks noChangeArrowheads="1"/>
          </p:cNvSpPr>
          <p:nvPr/>
        </p:nvSpPr>
        <p:spPr bwMode="auto">
          <a:xfrm>
            <a:off x="857224" y="1785932"/>
            <a:ext cx="7929618" cy="576262"/>
          </a:xfrm>
          <a:prstGeom prst="rect">
            <a:avLst/>
          </a:prstGeom>
          <a:noFill/>
          <a:ln w="9525">
            <a:noFill/>
            <a:miter lim="800000"/>
            <a:headEnd/>
            <a:tailEnd/>
          </a:ln>
        </p:spPr>
        <p:txBody>
          <a:bodyPr lIns="91419" tIns="45709" rIns="91419" bIns="45709" anchor="ctr"/>
          <a:lstStyle/>
          <a:p>
            <a:pPr marL="342900" indent="-342900" algn="ctr" eaLnBrk="0" hangingPunct="0"/>
            <a:r>
              <a:rPr lang="zh-CN" altLang="en-US" sz="2800" dirty="0">
                <a:latin typeface="微软雅黑" pitchFamily="34" charset="-122"/>
                <a:ea typeface="微软雅黑" pitchFamily="34" charset="-122"/>
              </a:rPr>
              <a:t>两步申报下的多元化税收担保改革制度介绍</a:t>
            </a:r>
          </a:p>
        </p:txBody>
      </p:sp>
      <p:cxnSp>
        <p:nvCxnSpPr>
          <p:cNvPr id="13" name="直接连接符 12"/>
          <p:cNvCxnSpPr/>
          <p:nvPr/>
        </p:nvCxnSpPr>
        <p:spPr bwMode="auto">
          <a:xfrm>
            <a:off x="3429000" y="3143250"/>
            <a:ext cx="5072063" cy="1588"/>
          </a:xfrm>
          <a:prstGeom prst="line">
            <a:avLst/>
          </a:prstGeom>
          <a:ln w="28575">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5000625" y="2928938"/>
            <a:ext cx="2500313" cy="366712"/>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dirty="0" smtClean="0">
                <a:solidFill>
                  <a:schemeClr val="bg1"/>
                </a:solidFill>
                <a:latin typeface="微软雅黑" panose="020B0503020204020204" pitchFamily="34" charset="-122"/>
              </a:rPr>
              <a:t>深圳海关</a:t>
            </a:r>
            <a:endParaRPr lang="zh-CN" altLang="en-US" dirty="0">
              <a:solidFill>
                <a:schemeClr val="bg1"/>
              </a:solidFill>
              <a:latin typeface="微软雅黑" panose="020B0503020204020204" pitchFamily="34" charset="-122"/>
            </a:endParaRPr>
          </a:p>
        </p:txBody>
      </p:sp>
      <p:sp>
        <p:nvSpPr>
          <p:cNvPr id="51" name="TextBox 50"/>
          <p:cNvSpPr txBox="1"/>
          <p:nvPr/>
        </p:nvSpPr>
        <p:spPr>
          <a:xfrm>
            <a:off x="6572250" y="3643313"/>
            <a:ext cx="1211263" cy="3048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altLang="zh-CN" sz="1400" dirty="0" smtClean="0">
                <a:solidFill>
                  <a:schemeClr val="tx1"/>
                </a:solidFill>
                <a:latin typeface="微软雅黑" panose="020B0503020204020204" pitchFamily="34" charset="-122"/>
              </a:rPr>
              <a:t>2019</a:t>
            </a:r>
            <a:r>
              <a:rPr lang="zh-CN" altLang="en-US" sz="1400" dirty="0" smtClean="0">
                <a:solidFill>
                  <a:schemeClr val="tx1"/>
                </a:solidFill>
                <a:latin typeface="微软雅黑" panose="020B0503020204020204" pitchFamily="34" charset="-122"/>
              </a:rPr>
              <a:t>年</a:t>
            </a:r>
            <a:r>
              <a:rPr lang="en-US" altLang="zh-CN" sz="1400" dirty="0" smtClean="0">
                <a:solidFill>
                  <a:schemeClr val="tx1"/>
                </a:solidFill>
                <a:latin typeface="微软雅黑" panose="020B0503020204020204" pitchFamily="34" charset="-122"/>
              </a:rPr>
              <a:t>9</a:t>
            </a:r>
            <a:r>
              <a:rPr lang="zh-CN" altLang="en-US" sz="1400" dirty="0" smtClean="0">
                <a:solidFill>
                  <a:schemeClr val="tx1"/>
                </a:solidFill>
                <a:latin typeface="微软雅黑" panose="020B0503020204020204" pitchFamily="34" charset="-122"/>
              </a:rPr>
              <a:t>月</a:t>
            </a:r>
            <a:endParaRPr lang="zh-CN" altLang="en-US" sz="1400" dirty="0">
              <a:solidFill>
                <a:schemeClr val="tx1"/>
              </a:solidFill>
              <a:latin typeface="微软雅黑" panose="020B0503020204020204" pitchFamily="34" charset="-122"/>
            </a:endParaRPr>
          </a:p>
        </p:txBody>
      </p:sp>
      <p:pic>
        <p:nvPicPr>
          <p:cNvPr id="7" name="Picture 7" descr="customsbadge"/>
          <p:cNvPicPr>
            <a:picLocks noChangeAspect="1" noChangeArrowheads="1"/>
          </p:cNvPicPr>
          <p:nvPr/>
        </p:nvPicPr>
        <p:blipFill>
          <a:blip r:embed="rId4" cstate="print"/>
          <a:srcRect/>
          <a:stretch>
            <a:fillRect/>
          </a:stretch>
        </p:blipFill>
        <p:spPr bwMode="auto">
          <a:xfrm>
            <a:off x="511942" y="483518"/>
            <a:ext cx="690563" cy="67254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35" name="组合 34"/>
          <p:cNvGrpSpPr/>
          <p:nvPr/>
        </p:nvGrpSpPr>
        <p:grpSpPr>
          <a:xfrm>
            <a:off x="3500430" y="928676"/>
            <a:ext cx="3799510" cy="1571636"/>
            <a:chOff x="857224" y="857238"/>
            <a:chExt cx="3799510" cy="1571636"/>
          </a:xfrm>
        </p:grpSpPr>
        <p:sp>
          <p:nvSpPr>
            <p:cNvPr id="26" name="Freeform 5"/>
            <p:cNvSpPr/>
            <p:nvPr/>
          </p:nvSpPr>
          <p:spPr bwMode="auto">
            <a:xfrm>
              <a:off x="1571604" y="1357304"/>
              <a:ext cx="2643206" cy="714380"/>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grpSp>
          <p:nvGrpSpPr>
            <p:cNvPr id="17" name="组合 16"/>
            <p:cNvGrpSpPr/>
            <p:nvPr/>
          </p:nvGrpSpPr>
          <p:grpSpPr>
            <a:xfrm>
              <a:off x="857224" y="857238"/>
              <a:ext cx="1357322" cy="1571636"/>
              <a:chOff x="1143000" y="711200"/>
              <a:chExt cx="1084598" cy="1236680"/>
            </a:xfrm>
          </p:grpSpPr>
          <p:pic>
            <p:nvPicPr>
              <p:cNvPr id="14" name="图片 97" descr="统计条例.jpg"/>
              <p:cNvPicPr>
                <a:picLocks noChangeAspect="1"/>
              </p:cNvPicPr>
              <p:nvPr/>
            </p:nvPicPr>
            <p:blipFill>
              <a:blip r:embed="rId4" cstate="print"/>
              <a:srcRect/>
              <a:stretch>
                <a:fillRect/>
              </a:stretch>
            </p:blipFill>
            <p:spPr bwMode="auto">
              <a:xfrm>
                <a:off x="1214437" y="711200"/>
                <a:ext cx="938745" cy="1236680"/>
              </a:xfrm>
              <a:prstGeom prst="rect">
                <a:avLst/>
              </a:prstGeom>
              <a:ln>
                <a:noFill/>
              </a:ln>
              <a:effectLst>
                <a:outerShdw blurRad="292100" dist="139700" dir="2700000" algn="tl" rotWithShape="0">
                  <a:srgbClr val="333333">
                    <a:alpha val="65000"/>
                  </a:srgbClr>
                </a:outerShdw>
              </a:effectLst>
            </p:spPr>
          </p:pic>
          <p:sp>
            <p:nvSpPr>
              <p:cNvPr id="15" name="TextBox 98"/>
              <p:cNvSpPr txBox="1">
                <a:spLocks noChangeArrowheads="1"/>
              </p:cNvSpPr>
              <p:nvPr/>
            </p:nvSpPr>
            <p:spPr bwMode="auto">
              <a:xfrm>
                <a:off x="1143000" y="1354142"/>
                <a:ext cx="1084598" cy="314836"/>
              </a:xfrm>
              <a:prstGeom prst="rect">
                <a:avLst/>
              </a:prstGeom>
              <a:noFill/>
              <a:ln w="9525">
                <a:noFill/>
                <a:miter lim="800000"/>
                <a:headEnd/>
                <a:tailEnd/>
              </a:ln>
            </p:spPr>
            <p:txBody>
              <a:bodyPr>
                <a:spAutoFit/>
              </a:bodyPr>
              <a:lstStyle/>
              <a:p>
                <a:pPr algn="ctr"/>
                <a:r>
                  <a:rPr lang="zh-CN" altLang="en-US" sz="1000" dirty="0">
                    <a:solidFill>
                      <a:srgbClr val="C00000"/>
                    </a:solidFill>
                    <a:latin typeface="方正仿宋_GBK" pitchFamily="65" charset="-122"/>
                    <a:ea typeface="方正仿宋_GBK" pitchFamily="65" charset="-122"/>
                  </a:rPr>
                  <a:t>中华人民共和国</a:t>
                </a:r>
                <a:endParaRPr lang="en-US" altLang="zh-CN" sz="1000" dirty="0">
                  <a:solidFill>
                    <a:srgbClr val="C00000"/>
                  </a:solidFill>
                  <a:latin typeface="方正仿宋_GBK" pitchFamily="65" charset="-122"/>
                  <a:ea typeface="方正仿宋_GBK" pitchFamily="65" charset="-122"/>
                </a:endParaRPr>
              </a:p>
              <a:p>
                <a:pPr algn="ctr"/>
                <a:r>
                  <a:rPr lang="zh-CN" altLang="en-US" sz="1000" dirty="0">
                    <a:solidFill>
                      <a:srgbClr val="C00000"/>
                    </a:solidFill>
                    <a:latin typeface="方正仿宋_GBK" pitchFamily="65" charset="-122"/>
                    <a:ea typeface="方正仿宋_GBK" pitchFamily="65" charset="-122"/>
                  </a:rPr>
                  <a:t>海关法</a:t>
                </a:r>
              </a:p>
            </p:txBody>
          </p:sp>
        </p:grpSp>
        <p:sp>
          <p:nvSpPr>
            <p:cNvPr id="27" name="Freeform 8"/>
            <p:cNvSpPr>
              <a:spLocks noChangeArrowheads="1"/>
            </p:cNvSpPr>
            <p:nvPr/>
          </p:nvSpPr>
          <p:spPr bwMode="auto">
            <a:xfrm>
              <a:off x="3909258" y="1785932"/>
              <a:ext cx="305552" cy="305501"/>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28" name="矩形 27"/>
            <p:cNvSpPr/>
            <p:nvPr/>
          </p:nvSpPr>
          <p:spPr>
            <a:xfrm>
              <a:off x="2149752" y="1357304"/>
              <a:ext cx="2506982" cy="707886"/>
            </a:xfrm>
            <a:prstGeom prst="rect">
              <a:avLst/>
            </a:prstGeom>
          </p:spPr>
          <p:txBody>
            <a:bodyPr wrap="square">
              <a:spAutoFit/>
            </a:bodyPr>
            <a:lstStyle/>
            <a:p>
              <a:pPr marL="0" lvl="3" indent="0">
                <a:lnSpc>
                  <a:spcPts val="2400"/>
                </a:lnSpc>
                <a:defRPr/>
              </a:pPr>
              <a:r>
                <a:rPr lang="zh-CN" altLang="en-US" sz="1400" dirty="0">
                  <a:latin typeface="+mn-ea"/>
                  <a:ea typeface="+mn-ea"/>
                </a:rPr>
                <a:t>第六十八条：</a:t>
              </a:r>
              <a:endParaRPr lang="en-US" altLang="zh-CN" sz="1400" dirty="0">
                <a:latin typeface="+mn-ea"/>
                <a:ea typeface="+mn-ea"/>
              </a:endParaRPr>
            </a:p>
            <a:p>
              <a:pPr marL="0" lvl="3" indent="0">
                <a:lnSpc>
                  <a:spcPts val="2400"/>
                </a:lnSpc>
                <a:defRPr/>
              </a:pPr>
              <a:r>
                <a:rPr lang="zh-CN" altLang="en-US" sz="1200" dirty="0">
                  <a:latin typeface="+mn-ea"/>
                  <a:ea typeface="+mn-ea"/>
                </a:rPr>
                <a:t>可以提供担保的财产、权利</a:t>
              </a:r>
            </a:p>
          </p:txBody>
        </p:sp>
      </p:grpSp>
      <p:grpSp>
        <p:nvGrpSpPr>
          <p:cNvPr id="37" name="组合 36"/>
          <p:cNvGrpSpPr/>
          <p:nvPr/>
        </p:nvGrpSpPr>
        <p:grpSpPr>
          <a:xfrm>
            <a:off x="1207770" y="2786064"/>
            <a:ext cx="3364230" cy="1500198"/>
            <a:chOff x="857224" y="2500312"/>
            <a:chExt cx="3364230" cy="1500198"/>
          </a:xfrm>
        </p:grpSpPr>
        <p:sp>
          <p:nvSpPr>
            <p:cNvPr id="29" name="Freeform 5"/>
            <p:cNvSpPr/>
            <p:nvPr/>
          </p:nvSpPr>
          <p:spPr bwMode="auto">
            <a:xfrm>
              <a:off x="1571604" y="2857502"/>
              <a:ext cx="2643206" cy="714380"/>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grpSp>
          <p:nvGrpSpPr>
            <p:cNvPr id="19" name="组合 18"/>
            <p:cNvGrpSpPr/>
            <p:nvPr/>
          </p:nvGrpSpPr>
          <p:grpSpPr>
            <a:xfrm>
              <a:off x="857224" y="2500312"/>
              <a:ext cx="1357322" cy="1500198"/>
              <a:chOff x="1143000" y="711200"/>
              <a:chExt cx="1084598" cy="1236680"/>
            </a:xfrm>
          </p:grpSpPr>
          <p:pic>
            <p:nvPicPr>
              <p:cNvPr id="20" name="图片 97" descr="统计条例.jpg"/>
              <p:cNvPicPr>
                <a:picLocks noChangeAspect="1"/>
              </p:cNvPicPr>
              <p:nvPr/>
            </p:nvPicPr>
            <p:blipFill>
              <a:blip r:embed="rId4" cstate="print"/>
              <a:srcRect/>
              <a:stretch>
                <a:fillRect/>
              </a:stretch>
            </p:blipFill>
            <p:spPr bwMode="auto">
              <a:xfrm>
                <a:off x="1214437" y="711200"/>
                <a:ext cx="938745" cy="1236680"/>
              </a:xfrm>
              <a:prstGeom prst="rect">
                <a:avLst/>
              </a:prstGeom>
              <a:ln>
                <a:noFill/>
              </a:ln>
              <a:effectLst>
                <a:outerShdw blurRad="292100" dist="139700" dir="2700000" algn="tl" rotWithShape="0">
                  <a:srgbClr val="333333">
                    <a:alpha val="65000"/>
                  </a:srgbClr>
                </a:outerShdw>
              </a:effectLst>
            </p:spPr>
          </p:pic>
          <p:sp>
            <p:nvSpPr>
              <p:cNvPr id="21" name="TextBox 98"/>
              <p:cNvSpPr txBox="1">
                <a:spLocks noChangeArrowheads="1"/>
              </p:cNvSpPr>
              <p:nvPr/>
            </p:nvSpPr>
            <p:spPr bwMode="auto">
              <a:xfrm>
                <a:off x="1143000" y="1354142"/>
                <a:ext cx="1084598" cy="456685"/>
              </a:xfrm>
              <a:prstGeom prst="rect">
                <a:avLst/>
              </a:prstGeom>
              <a:noFill/>
              <a:ln w="9525">
                <a:noFill/>
                <a:miter lim="800000"/>
                <a:headEnd/>
                <a:tailEnd/>
              </a:ln>
            </p:spPr>
            <p:txBody>
              <a:bodyPr>
                <a:spAutoFit/>
              </a:bodyPr>
              <a:lstStyle/>
              <a:p>
                <a:pPr algn="ctr"/>
                <a:r>
                  <a:rPr lang="zh-CN" altLang="en-US" sz="1000" dirty="0">
                    <a:solidFill>
                      <a:srgbClr val="C00000"/>
                    </a:solidFill>
                    <a:latin typeface="方正仿宋_GBK" pitchFamily="65" charset="-122"/>
                    <a:ea typeface="方正仿宋_GBK" pitchFamily="65" charset="-122"/>
                  </a:rPr>
                  <a:t>中华人民共和国</a:t>
                </a:r>
                <a:endParaRPr lang="en-US" altLang="zh-CN" sz="1000" dirty="0">
                  <a:solidFill>
                    <a:srgbClr val="C00000"/>
                  </a:solidFill>
                  <a:latin typeface="方正仿宋_GBK" pitchFamily="65" charset="-122"/>
                  <a:ea typeface="方正仿宋_GBK" pitchFamily="65" charset="-122"/>
                </a:endParaRPr>
              </a:p>
              <a:p>
                <a:pPr algn="ctr"/>
                <a:r>
                  <a:rPr lang="zh-CN" altLang="en-US" sz="1000" dirty="0">
                    <a:solidFill>
                      <a:srgbClr val="C00000"/>
                    </a:solidFill>
                    <a:latin typeface="方正仿宋_GBK" pitchFamily="65" charset="-122"/>
                    <a:ea typeface="方正仿宋_GBK" pitchFamily="65" charset="-122"/>
                  </a:rPr>
                  <a:t>海关事务担保</a:t>
                </a:r>
                <a:endParaRPr lang="en-US" altLang="zh-CN" sz="1000" dirty="0">
                  <a:solidFill>
                    <a:srgbClr val="C00000"/>
                  </a:solidFill>
                  <a:latin typeface="方正仿宋_GBK" pitchFamily="65" charset="-122"/>
                  <a:ea typeface="方正仿宋_GBK" pitchFamily="65" charset="-122"/>
                </a:endParaRPr>
              </a:p>
              <a:p>
                <a:pPr algn="ctr"/>
                <a:r>
                  <a:rPr lang="zh-CN" altLang="en-US" sz="1000" dirty="0">
                    <a:solidFill>
                      <a:srgbClr val="C00000"/>
                    </a:solidFill>
                    <a:latin typeface="方正仿宋_GBK" pitchFamily="65" charset="-122"/>
                    <a:ea typeface="方正仿宋_GBK" pitchFamily="65" charset="-122"/>
                  </a:rPr>
                  <a:t>条例</a:t>
                </a:r>
              </a:p>
            </p:txBody>
          </p:sp>
        </p:grpSp>
        <p:sp>
          <p:nvSpPr>
            <p:cNvPr id="30" name="Freeform 8"/>
            <p:cNvSpPr>
              <a:spLocks noChangeArrowheads="1"/>
            </p:cNvSpPr>
            <p:nvPr/>
          </p:nvSpPr>
          <p:spPr bwMode="auto">
            <a:xfrm>
              <a:off x="3915902" y="3279552"/>
              <a:ext cx="305552" cy="305501"/>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1" name="矩形 30"/>
            <p:cNvSpPr/>
            <p:nvPr/>
          </p:nvSpPr>
          <p:spPr>
            <a:xfrm>
              <a:off x="2149752" y="2857502"/>
              <a:ext cx="2071702" cy="707886"/>
            </a:xfrm>
            <a:prstGeom prst="rect">
              <a:avLst/>
            </a:prstGeom>
          </p:spPr>
          <p:txBody>
            <a:bodyPr wrap="square">
              <a:spAutoFit/>
            </a:bodyPr>
            <a:lstStyle/>
            <a:p>
              <a:pPr marL="0" lvl="3" indent="0">
                <a:lnSpc>
                  <a:spcPts val="2400"/>
                </a:lnSpc>
                <a:defRPr/>
              </a:pPr>
              <a:r>
                <a:rPr lang="zh-CN" altLang="en-US" sz="1400" dirty="0">
                  <a:latin typeface="+mn-ea"/>
                  <a:ea typeface="+mn-ea"/>
                </a:rPr>
                <a:t>第四条：</a:t>
              </a:r>
              <a:endParaRPr lang="en-US" altLang="zh-CN" sz="1400" dirty="0">
                <a:latin typeface="+mn-ea"/>
                <a:ea typeface="+mn-ea"/>
              </a:endParaRPr>
            </a:p>
            <a:p>
              <a:pPr marL="0" lvl="3" indent="0">
                <a:lnSpc>
                  <a:spcPts val="2400"/>
                </a:lnSpc>
                <a:defRPr/>
              </a:pPr>
              <a:r>
                <a:rPr lang="zh-CN" altLang="en-US" sz="1200" dirty="0">
                  <a:latin typeface="+mn-ea"/>
                  <a:ea typeface="+mn-ea"/>
                </a:rPr>
                <a:t>可以申请提供担保的情形</a:t>
              </a:r>
            </a:p>
          </p:txBody>
        </p:sp>
      </p:grpSp>
      <p:grpSp>
        <p:nvGrpSpPr>
          <p:cNvPr id="36" name="组合 35"/>
          <p:cNvGrpSpPr/>
          <p:nvPr/>
        </p:nvGrpSpPr>
        <p:grpSpPr>
          <a:xfrm>
            <a:off x="4708232" y="2714626"/>
            <a:ext cx="3988358" cy="1571636"/>
            <a:chOff x="4357686" y="1643056"/>
            <a:chExt cx="3988358" cy="1571636"/>
          </a:xfrm>
        </p:grpSpPr>
        <p:sp>
          <p:nvSpPr>
            <p:cNvPr id="32" name="Freeform 5"/>
            <p:cNvSpPr/>
            <p:nvPr/>
          </p:nvSpPr>
          <p:spPr bwMode="auto">
            <a:xfrm>
              <a:off x="5578776" y="2071684"/>
              <a:ext cx="2643206" cy="714380"/>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grpSp>
          <p:nvGrpSpPr>
            <p:cNvPr id="22" name="组合 21"/>
            <p:cNvGrpSpPr/>
            <p:nvPr/>
          </p:nvGrpSpPr>
          <p:grpSpPr>
            <a:xfrm>
              <a:off x="4357686" y="1643056"/>
              <a:ext cx="1357322" cy="1571636"/>
              <a:chOff x="1143000" y="711200"/>
              <a:chExt cx="1084598" cy="1236680"/>
            </a:xfrm>
          </p:grpSpPr>
          <p:pic>
            <p:nvPicPr>
              <p:cNvPr id="23" name="图片 97" descr="统计条例.jpg"/>
              <p:cNvPicPr>
                <a:picLocks noChangeAspect="1"/>
              </p:cNvPicPr>
              <p:nvPr/>
            </p:nvPicPr>
            <p:blipFill>
              <a:blip r:embed="rId4" cstate="print"/>
              <a:srcRect/>
              <a:stretch>
                <a:fillRect/>
              </a:stretch>
            </p:blipFill>
            <p:spPr bwMode="auto">
              <a:xfrm>
                <a:off x="1214437" y="711200"/>
                <a:ext cx="938745" cy="1236680"/>
              </a:xfrm>
              <a:prstGeom prst="rect">
                <a:avLst/>
              </a:prstGeom>
              <a:ln>
                <a:noFill/>
              </a:ln>
              <a:effectLst>
                <a:outerShdw blurRad="292100" dist="139700" dir="2700000" algn="tl" rotWithShape="0">
                  <a:srgbClr val="333333">
                    <a:alpha val="65000"/>
                  </a:srgbClr>
                </a:outerShdw>
              </a:effectLst>
            </p:spPr>
          </p:pic>
          <p:sp>
            <p:nvSpPr>
              <p:cNvPr id="24" name="TextBox 98"/>
              <p:cNvSpPr txBox="1">
                <a:spLocks noChangeArrowheads="1"/>
              </p:cNvSpPr>
              <p:nvPr/>
            </p:nvSpPr>
            <p:spPr bwMode="auto">
              <a:xfrm>
                <a:off x="1143000" y="1354142"/>
                <a:ext cx="1084598" cy="435927"/>
              </a:xfrm>
              <a:prstGeom prst="rect">
                <a:avLst/>
              </a:prstGeom>
              <a:noFill/>
              <a:ln w="9525">
                <a:noFill/>
                <a:miter lim="800000"/>
                <a:headEnd/>
                <a:tailEnd/>
              </a:ln>
            </p:spPr>
            <p:txBody>
              <a:bodyPr>
                <a:spAutoFit/>
              </a:bodyPr>
              <a:lstStyle/>
              <a:p>
                <a:pPr algn="ctr"/>
                <a:r>
                  <a:rPr lang="zh-CN" altLang="en-US" sz="1000" dirty="0">
                    <a:solidFill>
                      <a:srgbClr val="C00000"/>
                    </a:solidFill>
                    <a:latin typeface="方正仿宋_GBK" pitchFamily="65" charset="-122"/>
                    <a:ea typeface="方正仿宋_GBK" pitchFamily="65" charset="-122"/>
                  </a:rPr>
                  <a:t>中华人民共和国</a:t>
                </a:r>
                <a:endParaRPr lang="en-US" altLang="zh-CN" sz="1000" dirty="0">
                  <a:solidFill>
                    <a:srgbClr val="C00000"/>
                  </a:solidFill>
                  <a:latin typeface="方正仿宋_GBK" pitchFamily="65" charset="-122"/>
                  <a:ea typeface="方正仿宋_GBK" pitchFamily="65" charset="-122"/>
                </a:endParaRPr>
              </a:p>
              <a:p>
                <a:pPr algn="ctr"/>
                <a:r>
                  <a:rPr lang="zh-CN" altLang="en-US" sz="1000" dirty="0">
                    <a:solidFill>
                      <a:srgbClr val="C00000"/>
                    </a:solidFill>
                    <a:latin typeface="方正仿宋_GBK" pitchFamily="65" charset="-122"/>
                    <a:ea typeface="方正仿宋_GBK" pitchFamily="65" charset="-122"/>
                  </a:rPr>
                  <a:t>海关进出口货物</a:t>
                </a:r>
                <a:endParaRPr lang="en-US" altLang="zh-CN" sz="1000" dirty="0">
                  <a:solidFill>
                    <a:srgbClr val="C00000"/>
                  </a:solidFill>
                  <a:latin typeface="方正仿宋_GBK" pitchFamily="65" charset="-122"/>
                  <a:ea typeface="方正仿宋_GBK" pitchFamily="65" charset="-122"/>
                </a:endParaRPr>
              </a:p>
              <a:p>
                <a:pPr algn="ctr"/>
                <a:r>
                  <a:rPr lang="zh-CN" altLang="en-US" sz="1000" dirty="0">
                    <a:solidFill>
                      <a:srgbClr val="C00000"/>
                    </a:solidFill>
                    <a:latin typeface="方正仿宋_GBK" pitchFamily="65" charset="-122"/>
                    <a:ea typeface="方正仿宋_GBK" pitchFamily="65" charset="-122"/>
                  </a:rPr>
                  <a:t>征税管理办法</a:t>
                </a:r>
              </a:p>
            </p:txBody>
          </p:sp>
        </p:grpSp>
        <p:sp>
          <p:nvSpPr>
            <p:cNvPr id="33" name="Freeform 8"/>
            <p:cNvSpPr>
              <a:spLocks noChangeArrowheads="1"/>
            </p:cNvSpPr>
            <p:nvPr/>
          </p:nvSpPr>
          <p:spPr bwMode="auto">
            <a:xfrm>
              <a:off x="7916430" y="2493734"/>
              <a:ext cx="305552" cy="305501"/>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4" name="矩形 33"/>
            <p:cNvSpPr/>
            <p:nvPr/>
          </p:nvSpPr>
          <p:spPr>
            <a:xfrm>
              <a:off x="5559962" y="2078178"/>
              <a:ext cx="2786082" cy="707886"/>
            </a:xfrm>
            <a:prstGeom prst="rect">
              <a:avLst/>
            </a:prstGeom>
          </p:spPr>
          <p:txBody>
            <a:bodyPr wrap="square">
              <a:spAutoFit/>
            </a:bodyPr>
            <a:lstStyle/>
            <a:p>
              <a:pPr marL="0" lvl="3" indent="0">
                <a:lnSpc>
                  <a:spcPts val="2400"/>
                </a:lnSpc>
                <a:defRPr/>
              </a:pPr>
              <a:r>
                <a:rPr lang="zh-CN" altLang="en-US" sz="1400" dirty="0">
                  <a:latin typeface="+mn-ea"/>
                  <a:ea typeface="+mn-ea"/>
                </a:rPr>
                <a:t>第七十五条：</a:t>
              </a:r>
              <a:endParaRPr lang="en-US" altLang="zh-CN" sz="1400" dirty="0">
                <a:latin typeface="+mn-ea"/>
                <a:ea typeface="+mn-ea"/>
              </a:endParaRPr>
            </a:p>
            <a:p>
              <a:pPr marL="0" lvl="3" indent="0">
                <a:lnSpc>
                  <a:spcPts val="2400"/>
                </a:lnSpc>
                <a:defRPr/>
              </a:pPr>
              <a:r>
                <a:rPr lang="zh-CN" altLang="en-US" sz="1200" dirty="0">
                  <a:latin typeface="+mn-ea"/>
                  <a:ea typeface="+mn-ea"/>
                </a:rPr>
                <a:t>可以向海关提供足额税款担保的情形</a:t>
              </a:r>
            </a:p>
          </p:txBody>
        </p:sp>
      </p:grpSp>
      <p:grpSp>
        <p:nvGrpSpPr>
          <p:cNvPr id="41" name="组合 40"/>
          <p:cNvGrpSpPr/>
          <p:nvPr/>
        </p:nvGrpSpPr>
        <p:grpSpPr>
          <a:xfrm>
            <a:off x="1422150" y="1039582"/>
            <a:ext cx="1006463" cy="1000132"/>
            <a:chOff x="1422150" y="1039582"/>
            <a:chExt cx="1006463" cy="1000132"/>
          </a:xfrm>
        </p:grpSpPr>
        <p:sp>
          <p:nvSpPr>
            <p:cNvPr id="39" name="椭圆 38"/>
            <p:cNvSpPr>
              <a:spLocks noChangeArrowheads="1"/>
            </p:cNvSpPr>
            <p:nvPr/>
          </p:nvSpPr>
          <p:spPr bwMode="auto">
            <a:xfrm>
              <a:off x="1422150" y="1039582"/>
              <a:ext cx="1006463" cy="1000132"/>
            </a:xfrm>
            <a:prstGeom prst="ellipse">
              <a:avLst/>
            </a:prstGeom>
            <a:solidFill>
              <a:srgbClr val="0070C0"/>
            </a:solidFill>
            <a:ln w="3175" algn="ctr">
              <a:solidFill>
                <a:srgbClr val="0070C0"/>
              </a:solidFill>
              <a:round/>
            </a:ln>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2000" dirty="0">
                <a:solidFill>
                  <a:srgbClr val="C00000"/>
                </a:solidFill>
                <a:latin typeface="+mn-ea"/>
                <a:ea typeface="+mn-ea"/>
              </a:endParaRPr>
            </a:p>
          </p:txBody>
        </p:sp>
        <p:sp>
          <p:nvSpPr>
            <p:cNvPr id="38" name="椭圆 37"/>
            <p:cNvSpPr>
              <a:spLocks noChangeArrowheads="1"/>
            </p:cNvSpPr>
            <p:nvPr/>
          </p:nvSpPr>
          <p:spPr bwMode="auto">
            <a:xfrm>
              <a:off x="1526231" y="1142990"/>
              <a:ext cx="798295" cy="789594"/>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3175" algn="ctr">
              <a:solidFill>
                <a:srgbClr val="0070C0"/>
              </a:solidFill>
              <a:round/>
            </a:ln>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000" dirty="0">
                <a:solidFill>
                  <a:srgbClr val="C00000"/>
                </a:solidFill>
                <a:latin typeface="+mn-ea"/>
                <a:ea typeface="+mn-ea"/>
              </a:endParaRPr>
            </a:p>
          </p:txBody>
        </p:sp>
        <p:sp>
          <p:nvSpPr>
            <p:cNvPr id="40" name="TextBox 39"/>
            <p:cNvSpPr txBox="1"/>
            <p:nvPr/>
          </p:nvSpPr>
          <p:spPr>
            <a:xfrm>
              <a:off x="1518980" y="1149568"/>
              <a:ext cx="857256" cy="7858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ts val="1440"/>
                </a:lnSpc>
              </a:pPr>
              <a:r>
                <a:rPr lang="zh-CN" altLang="en-US" sz="1200" dirty="0">
                  <a:solidFill>
                    <a:srgbClr val="C00000"/>
                  </a:solidFill>
                  <a:latin typeface="+mj-ea"/>
                  <a:ea typeface="+mj-ea"/>
                </a:rPr>
                <a:t>担保的</a:t>
              </a:r>
              <a:endParaRPr lang="en-US" altLang="zh-CN" sz="1200" dirty="0">
                <a:solidFill>
                  <a:srgbClr val="C00000"/>
                </a:solidFill>
                <a:latin typeface="+mj-ea"/>
                <a:ea typeface="+mj-ea"/>
              </a:endParaRPr>
            </a:p>
            <a:p>
              <a:pPr algn="ctr">
                <a:lnSpc>
                  <a:spcPts val="1440"/>
                </a:lnSpc>
              </a:pPr>
              <a:r>
                <a:rPr lang="zh-CN" altLang="en-US" sz="1200" dirty="0">
                  <a:solidFill>
                    <a:srgbClr val="C00000"/>
                  </a:solidFill>
                  <a:latin typeface="+mj-ea"/>
                  <a:ea typeface="+mj-ea"/>
                </a:rPr>
                <a:t>法律渊源</a:t>
              </a:r>
            </a:p>
          </p:txBody>
        </p:sp>
      </p:gr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15" name="组合 14"/>
          <p:cNvGrpSpPr/>
          <p:nvPr/>
        </p:nvGrpSpPr>
        <p:grpSpPr>
          <a:xfrm>
            <a:off x="857224" y="928676"/>
            <a:ext cx="1857388" cy="285764"/>
            <a:chOff x="857224" y="928676"/>
            <a:chExt cx="1857388" cy="285764"/>
          </a:xfrm>
        </p:grpSpPr>
        <p:sp>
          <p:nvSpPr>
            <p:cNvPr id="35" name="Rectangle 10"/>
            <p:cNvSpPr>
              <a:spLocks noChangeArrowheads="1"/>
            </p:cNvSpPr>
            <p:nvPr/>
          </p:nvSpPr>
          <p:spPr bwMode="auto">
            <a:xfrm>
              <a:off x="857224" y="928676"/>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28662" y="928676"/>
              <a:ext cx="178595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多元化担保的探索进程</a:t>
              </a:r>
            </a:p>
          </p:txBody>
        </p:sp>
      </p:grpSp>
      <p:grpSp>
        <p:nvGrpSpPr>
          <p:cNvPr id="37" name="组合 37"/>
          <p:cNvGrpSpPr/>
          <p:nvPr/>
        </p:nvGrpSpPr>
        <p:grpSpPr>
          <a:xfrm>
            <a:off x="1260751" y="2235479"/>
            <a:ext cx="1000132" cy="1000132"/>
            <a:chOff x="2280387" y="2060848"/>
            <a:chExt cx="1894500" cy="1894500"/>
          </a:xfrm>
          <a:solidFill>
            <a:srgbClr val="0070C0"/>
          </a:solidFill>
        </p:grpSpPr>
        <p:sp>
          <p:nvSpPr>
            <p:cNvPr id="41" name="椭圆 40"/>
            <p:cNvSpPr/>
            <p:nvPr/>
          </p:nvSpPr>
          <p:spPr>
            <a:xfrm>
              <a:off x="2446696" y="2227157"/>
              <a:ext cx="1555964"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zh-CN" altLang="en-US" sz="1200" dirty="0"/>
                <a:t>背景</a:t>
              </a:r>
            </a:p>
          </p:txBody>
        </p:sp>
        <p:sp>
          <p:nvSpPr>
            <p:cNvPr id="42" name="椭圆 41"/>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微软雅黑" panose="020B0503020204020204" pitchFamily="34" charset="-122"/>
              </a:endParaRPr>
            </a:p>
          </p:txBody>
        </p:sp>
      </p:grpSp>
      <p:graphicFrame>
        <p:nvGraphicFramePr>
          <p:cNvPr id="17" name="表格 16"/>
          <p:cNvGraphicFramePr>
            <a:graphicFrameLocks noGrp="1"/>
          </p:cNvGraphicFramePr>
          <p:nvPr>
            <p:extLst>
              <p:ext uri="{D42A27DB-BD31-4B8C-83A1-F6EECF244321}">
                <p14:modId xmlns="" xmlns:p14="http://schemas.microsoft.com/office/powerpoint/2010/main" val="29053304"/>
              </p:ext>
            </p:extLst>
          </p:nvPr>
        </p:nvGraphicFramePr>
        <p:xfrm>
          <a:off x="3203848" y="1647579"/>
          <a:ext cx="4868044" cy="842338"/>
        </p:xfrm>
        <a:graphic>
          <a:graphicData uri="http://schemas.openxmlformats.org/drawingml/2006/table">
            <a:tbl>
              <a:tblPr bandRow="1">
                <a:tableStyleId>{5C22544A-7EE6-4342-B048-85BDC9FD1C3A}</a:tableStyleId>
              </a:tblPr>
              <a:tblGrid>
                <a:gridCol w="1102199">
                  <a:extLst>
                    <a:ext uri="{9D8B030D-6E8A-4147-A177-3AD203B41FA5}">
                      <a16:colId xmlns="" xmlns:a16="http://schemas.microsoft.com/office/drawing/2014/main" val="20000"/>
                    </a:ext>
                  </a:extLst>
                </a:gridCol>
                <a:gridCol w="3765845">
                  <a:extLst>
                    <a:ext uri="{9D8B030D-6E8A-4147-A177-3AD203B41FA5}">
                      <a16:colId xmlns="" xmlns:a16="http://schemas.microsoft.com/office/drawing/2014/main" val="20001"/>
                    </a:ext>
                  </a:extLst>
                </a:gridCol>
              </a:tblGrid>
              <a:tr h="421169">
                <a:tc>
                  <a:txBody>
                    <a:bodyPr/>
                    <a:lstStyle/>
                    <a:p>
                      <a:pPr algn="ctr"/>
                      <a:r>
                        <a:rPr lang="zh-CN" altLang="en-US" sz="1200" b="1" dirty="0" smtClean="0">
                          <a:solidFill>
                            <a:schemeClr val="bg1"/>
                          </a:solidFill>
                          <a:latin typeface="+mn-ea"/>
                          <a:ea typeface="+mn-ea"/>
                        </a:rPr>
                        <a:t>国务院</a:t>
                      </a:r>
                      <a:endParaRPr lang="zh-CN" altLang="en-US" sz="1200" b="1"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cell3D prstMaterial="dkEdge">
                      <a:bevel prst="artDeco"/>
                      <a:lightRig rig="flood" dir="t"/>
                    </a:cell3D>
                    <a:solidFill>
                      <a:srgbClr val="0070C0"/>
                    </a:solidFill>
                  </a:tcPr>
                </a:tc>
                <a:tc>
                  <a:txBody>
                    <a:bodyPr/>
                    <a:lstStyle/>
                    <a:p>
                      <a:pPr algn="ctr"/>
                      <a:r>
                        <a:rPr lang="zh-CN" altLang="en-US" sz="1200" b="1" dirty="0" smtClean="0">
                          <a:solidFill>
                            <a:schemeClr val="tx1"/>
                          </a:solidFill>
                          <a:latin typeface="+mn-ea"/>
                          <a:ea typeface="+mn-ea"/>
                        </a:rPr>
                        <a:t>优化口岸营商环境 促进跨境贸易便利化工作方案</a:t>
                      </a:r>
                      <a:endParaRPr lang="zh-CN" altLang="en-US" sz="1200" b="1" dirty="0">
                        <a:solidFill>
                          <a:schemeClr val="tx1"/>
                        </a:solidFill>
                        <a:latin typeface="+mn-ea"/>
                        <a:ea typeface="+mn-ea"/>
                      </a:endParaRPr>
                    </a:p>
                  </a:txBody>
                  <a:tcPr anchor="ctr">
                    <a:lnR w="12700" cap="flat" cmpd="sng" algn="ctr">
                      <a:solidFill>
                        <a:schemeClr val="tx1"/>
                      </a:solidFill>
                      <a:prstDash val="solid"/>
                      <a:round/>
                      <a:headEnd type="none" w="med" len="med"/>
                      <a:tailEnd type="none" w="med" len="med"/>
                    </a:lnR>
                    <a:cell3D prstMaterial="dkEdge">
                      <a:bevel prst="artDeco"/>
                      <a:lightRig rig="flood" dir="t"/>
                    </a:cell3D>
                  </a:tcPr>
                </a:tc>
                <a:extLst>
                  <a:ext uri="{0D108BD9-81ED-4DB2-BD59-A6C34878D82A}">
                    <a16:rowId xmlns="" xmlns:a16="http://schemas.microsoft.com/office/drawing/2014/main" val="10002"/>
                  </a:ext>
                </a:extLst>
              </a:tr>
              <a:tr h="421169">
                <a:tc>
                  <a:txBody>
                    <a:bodyPr/>
                    <a:lstStyle/>
                    <a:p>
                      <a:pPr algn="ctr"/>
                      <a:r>
                        <a:rPr lang="zh-CN" altLang="en-US" sz="1200" b="1" dirty="0" smtClean="0">
                          <a:solidFill>
                            <a:schemeClr val="bg1"/>
                          </a:solidFill>
                          <a:latin typeface="+mn-ea"/>
                          <a:ea typeface="+mn-ea"/>
                        </a:rPr>
                        <a:t>海关总署</a:t>
                      </a:r>
                      <a:endParaRPr lang="zh-CN" altLang="en-US" sz="1200" b="1"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cell3D prstMaterial="dkEdge">
                      <a:bevel prst="artDeco"/>
                      <a:lightRig rig="flood" dir="t"/>
                    </a:cell3D>
                    <a:solidFill>
                      <a:srgbClr val="0070C0"/>
                    </a:solidFill>
                  </a:tcPr>
                </a:tc>
                <a:tc>
                  <a:txBody>
                    <a:bodyPr/>
                    <a:lstStyle/>
                    <a:p>
                      <a:pPr algn="ctr"/>
                      <a:r>
                        <a:rPr lang="zh-CN" altLang="en-US" sz="1200" b="1" kern="1200" dirty="0" smtClean="0">
                          <a:solidFill>
                            <a:schemeClr val="tx1"/>
                          </a:solidFill>
                          <a:latin typeface="+mn-ea"/>
                          <a:ea typeface="+mn-ea"/>
                          <a:cs typeface="+mn-cs"/>
                        </a:rPr>
                        <a:t>海关全面深化改革总体方案</a:t>
                      </a:r>
                      <a:endParaRPr lang="zh-CN" altLang="en-US" sz="1200" b="1" kern="1200" dirty="0">
                        <a:solidFill>
                          <a:schemeClr val="tx1"/>
                        </a:solidFill>
                        <a:latin typeface="+mn-ea"/>
                        <a:ea typeface="+mn-ea"/>
                        <a:cs typeface="+mn-cs"/>
                      </a:endParaRPr>
                    </a:p>
                  </a:txBody>
                  <a:tcPr anchor="ctr">
                    <a:lnR w="12700" cap="flat" cmpd="sng" algn="ctr">
                      <a:solidFill>
                        <a:schemeClr val="tx1"/>
                      </a:solidFill>
                      <a:prstDash val="solid"/>
                      <a:round/>
                      <a:headEnd type="none" w="med" len="med"/>
                      <a:tailEnd type="none" w="med" len="med"/>
                    </a:lnR>
                    <a:cell3D prstMaterial="dkEdge">
                      <a:bevel prst="artDeco"/>
                      <a:lightRig rig="flood" dir="t"/>
                    </a:cell3D>
                  </a:tcPr>
                </a:tc>
              </a:tr>
            </a:tbl>
          </a:graphicData>
        </a:graphic>
      </p:graphicFrame>
      <p:grpSp>
        <p:nvGrpSpPr>
          <p:cNvPr id="19" name="组合 63"/>
          <p:cNvGrpSpPr>
            <a:grpSpLocks/>
          </p:cNvGrpSpPr>
          <p:nvPr/>
        </p:nvGrpSpPr>
        <p:grpSpPr bwMode="auto">
          <a:xfrm>
            <a:off x="3203848" y="3060019"/>
            <a:ext cx="4867200" cy="1095907"/>
            <a:chOff x="1358950" y="1173758"/>
            <a:chExt cx="7072312" cy="3482975"/>
          </a:xfrm>
        </p:grpSpPr>
        <p:sp>
          <p:nvSpPr>
            <p:cNvPr id="20"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21"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3" name="矩形 2"/>
          <p:cNvSpPr/>
          <p:nvPr/>
        </p:nvSpPr>
        <p:spPr>
          <a:xfrm>
            <a:off x="3465039" y="3165061"/>
            <a:ext cx="4572000" cy="738664"/>
          </a:xfrm>
          <a:prstGeom prst="rect">
            <a:avLst/>
          </a:prstGeom>
        </p:spPr>
        <p:txBody>
          <a:bodyPr>
            <a:spAutoFit/>
          </a:bodyPr>
          <a:lstStyle/>
          <a:p>
            <a:r>
              <a:rPr lang="zh-CN" altLang="en-US" sz="1400" dirty="0">
                <a:latin typeface="微软雅黑" pitchFamily="34" charset="-122"/>
                <a:ea typeface="微软雅黑" pitchFamily="34" charset="-122"/>
              </a:rPr>
              <a:t>改革税收征管方式，创新税收担保</a:t>
            </a:r>
            <a:r>
              <a:rPr lang="zh-CN" altLang="en-US" sz="1400" dirty="0" smtClean="0">
                <a:latin typeface="微软雅黑" pitchFamily="34" charset="-122"/>
                <a:ea typeface="微软雅黑" pitchFamily="34" charset="-122"/>
              </a:rPr>
              <a:t>形式。全面</a:t>
            </a:r>
            <a:r>
              <a:rPr lang="zh-CN" altLang="en-US" sz="1400" dirty="0">
                <a:latin typeface="微软雅黑" pitchFamily="34" charset="-122"/>
                <a:ea typeface="微软雅黑" pitchFamily="34" charset="-122"/>
              </a:rPr>
              <a:t>创新多元化税收担保方式，推进关税保证保险改革，探索实施企业集团财务公司、融资担保公司担保改革</a:t>
            </a:r>
            <a:r>
              <a:rPr lang="zh-CN" altLang="en-US" sz="1400" dirty="0" smtClean="0">
                <a:latin typeface="微软雅黑" pitchFamily="34" charset="-122"/>
                <a:ea typeface="微软雅黑" pitchFamily="34" charset="-122"/>
              </a:rPr>
              <a:t>试点。</a:t>
            </a:r>
            <a:endParaRPr lang="zh-CN" altLang="en-US" sz="1400" dirty="0">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19" name="组合 18"/>
          <p:cNvGrpSpPr/>
          <p:nvPr/>
        </p:nvGrpSpPr>
        <p:grpSpPr>
          <a:xfrm>
            <a:off x="857224" y="857238"/>
            <a:ext cx="1857388" cy="285764"/>
            <a:chOff x="857224" y="857238"/>
            <a:chExt cx="1857388" cy="285764"/>
          </a:xfrm>
        </p:grpSpPr>
        <p:sp>
          <p:nvSpPr>
            <p:cNvPr id="35" name="Rectangle 10"/>
            <p:cNvSpPr>
              <a:spLocks noChangeArrowheads="1"/>
            </p:cNvSpPr>
            <p:nvPr/>
          </p:nvSpPr>
          <p:spPr bwMode="auto">
            <a:xfrm>
              <a:off x="857224" y="857238"/>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28662" y="857238"/>
              <a:ext cx="178595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多元化担保的探索进程</a:t>
              </a:r>
            </a:p>
          </p:txBody>
        </p:sp>
      </p:grpSp>
      <p:sp>
        <p:nvSpPr>
          <p:cNvPr id="13" name="右箭头 12"/>
          <p:cNvSpPr/>
          <p:nvPr/>
        </p:nvSpPr>
        <p:spPr>
          <a:xfrm>
            <a:off x="4572000" y="1569579"/>
            <a:ext cx="2643206" cy="121444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anchor="ctr"/>
          <a:lstStyle/>
          <a:p>
            <a:pPr algn="r">
              <a:lnSpc>
                <a:spcPct val="120000"/>
              </a:lnSpc>
              <a:defRPr/>
            </a:pPr>
            <a:r>
              <a:rPr lang="zh-CN" altLang="en-US" sz="1400" dirty="0">
                <a:latin typeface="微软雅黑" panose="020B0503020204020204" pitchFamily="34" charset="-122"/>
              </a:rPr>
              <a:t>新型担保模式</a:t>
            </a:r>
          </a:p>
        </p:txBody>
      </p:sp>
      <p:sp>
        <p:nvSpPr>
          <p:cNvPr id="14" name="右箭头 13"/>
          <p:cNvSpPr/>
          <p:nvPr/>
        </p:nvSpPr>
        <p:spPr>
          <a:xfrm flipH="1">
            <a:off x="1928793" y="1557343"/>
            <a:ext cx="2571769" cy="122872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anchor="ctr"/>
          <a:lstStyle/>
          <a:p>
            <a:pPr>
              <a:lnSpc>
                <a:spcPct val="120000"/>
              </a:lnSpc>
              <a:defRPr/>
            </a:pPr>
            <a:r>
              <a:rPr lang="zh-CN" altLang="en-US" sz="1400" dirty="0">
                <a:latin typeface="微软雅黑" panose="020B0503020204020204" pitchFamily="34" charset="-122"/>
              </a:rPr>
              <a:t>传统担保模式</a:t>
            </a:r>
          </a:p>
        </p:txBody>
      </p:sp>
      <p:sp>
        <p:nvSpPr>
          <p:cNvPr id="15" name="圆角矩形 14"/>
          <p:cNvSpPr/>
          <p:nvPr/>
        </p:nvSpPr>
        <p:spPr>
          <a:xfrm>
            <a:off x="3390444" y="1989155"/>
            <a:ext cx="2286016" cy="3540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anchor="ctr"/>
          <a:lstStyle/>
          <a:p>
            <a:pPr algn="ctr">
              <a:defRPr/>
            </a:pPr>
            <a:r>
              <a:rPr lang="zh-CN" altLang="en-US" sz="1400" dirty="0">
                <a:solidFill>
                  <a:srgbClr val="0070C0"/>
                </a:solidFill>
                <a:latin typeface="微软雅黑" panose="020B0503020204020204" pitchFamily="34" charset="-122"/>
              </a:rPr>
              <a:t>担保模式探索</a:t>
            </a:r>
          </a:p>
        </p:txBody>
      </p:sp>
      <p:sp>
        <p:nvSpPr>
          <p:cNvPr id="16" name="Rectangle 10"/>
          <p:cNvSpPr>
            <a:spLocks noChangeArrowheads="1"/>
          </p:cNvSpPr>
          <p:nvPr/>
        </p:nvSpPr>
        <p:spPr bwMode="auto">
          <a:xfrm>
            <a:off x="1071538" y="2786064"/>
            <a:ext cx="1643074" cy="320675"/>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r>
              <a:rPr lang="zh-CN" altLang="en-US" sz="1400" dirty="0">
                <a:solidFill>
                  <a:srgbClr val="FFFFFF"/>
                </a:solidFill>
                <a:latin typeface="微软雅黑" panose="020B0503020204020204" pitchFamily="34" charset="-122"/>
                <a:ea typeface="微软雅黑" panose="020B0503020204020204" pitchFamily="34" charset="-122"/>
              </a:rPr>
              <a:t>保证金</a:t>
            </a:r>
            <a:endParaRPr lang="zh-CN" sz="1400" dirty="0">
              <a:solidFill>
                <a:srgbClr val="FFFFFF"/>
              </a:solidFill>
              <a:latin typeface="微软雅黑" panose="020B0503020204020204" pitchFamily="34" charset="-122"/>
              <a:ea typeface="微软雅黑" panose="020B0503020204020204" pitchFamily="34" charset="-122"/>
            </a:endParaRPr>
          </a:p>
        </p:txBody>
      </p:sp>
      <p:sp>
        <p:nvSpPr>
          <p:cNvPr id="17" name="Rectangle 11"/>
          <p:cNvSpPr>
            <a:spLocks noChangeArrowheads="1"/>
          </p:cNvSpPr>
          <p:nvPr/>
        </p:nvSpPr>
        <p:spPr bwMode="auto">
          <a:xfrm>
            <a:off x="2928926" y="2571750"/>
            <a:ext cx="1571636" cy="714380"/>
          </a:xfrm>
          <a:prstGeom prst="rect">
            <a:avLst/>
          </a:prstGeom>
          <a:gradFill rotWithShape="1">
            <a:gsLst>
              <a:gs pos="0">
                <a:srgbClr val="F9F9F9"/>
              </a:gs>
              <a:gs pos="100000">
                <a:srgbClr val="D7D7D7"/>
              </a:gs>
            </a:gsLst>
            <a:lin ang="5400000" scaled="1"/>
          </a:gra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defRPr/>
            </a:pPr>
            <a:r>
              <a:rPr lang="zh-CN" altLang="en-US" sz="1100" dirty="0">
                <a:solidFill>
                  <a:srgbClr val="000000"/>
                </a:solidFill>
                <a:latin typeface="+mn-ea"/>
                <a:ea typeface="+mn-ea"/>
              </a:rPr>
              <a:t>           真金白银</a:t>
            </a:r>
            <a:endParaRPr lang="en-US" altLang="zh-CN" sz="1100" dirty="0">
              <a:solidFill>
                <a:srgbClr val="000000"/>
              </a:solidFill>
              <a:latin typeface="+mn-ea"/>
              <a:ea typeface="+mn-ea"/>
            </a:endParaRPr>
          </a:p>
          <a:p>
            <a:pPr>
              <a:defRPr/>
            </a:pPr>
            <a:r>
              <a:rPr lang="zh-CN" altLang="en-US" sz="1100" dirty="0">
                <a:solidFill>
                  <a:srgbClr val="000000"/>
                </a:solidFill>
                <a:latin typeface="+mn-ea"/>
                <a:ea typeface="+mn-ea"/>
              </a:rPr>
              <a:t> 弊端：挤压资金</a:t>
            </a:r>
            <a:endParaRPr lang="en-US" altLang="zh-CN" sz="1100" dirty="0">
              <a:solidFill>
                <a:srgbClr val="000000"/>
              </a:solidFill>
              <a:latin typeface="+mn-ea"/>
              <a:ea typeface="+mn-ea"/>
            </a:endParaRPr>
          </a:p>
          <a:p>
            <a:pPr>
              <a:defRPr/>
            </a:pPr>
            <a:r>
              <a:rPr lang="zh-CN" altLang="en-US" sz="1100" dirty="0">
                <a:solidFill>
                  <a:srgbClr val="000000"/>
                </a:solidFill>
                <a:latin typeface="+mn-ea"/>
                <a:ea typeface="+mn-ea"/>
              </a:rPr>
              <a:t>           手续繁琐</a:t>
            </a:r>
            <a:endParaRPr lang="en-US" altLang="zh-CN" sz="1100" dirty="0">
              <a:solidFill>
                <a:srgbClr val="000000"/>
              </a:solidFill>
              <a:latin typeface="+mn-ea"/>
              <a:ea typeface="+mn-ea"/>
            </a:endParaRPr>
          </a:p>
        </p:txBody>
      </p:sp>
      <p:sp>
        <p:nvSpPr>
          <p:cNvPr id="22" name="Rectangle 10"/>
          <p:cNvSpPr>
            <a:spLocks noChangeArrowheads="1"/>
          </p:cNvSpPr>
          <p:nvPr/>
        </p:nvSpPr>
        <p:spPr bwMode="auto">
          <a:xfrm>
            <a:off x="1071538" y="3357568"/>
            <a:ext cx="1643074" cy="320675"/>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r>
              <a:rPr lang="zh-CN" altLang="en-US" sz="1400" dirty="0">
                <a:solidFill>
                  <a:srgbClr val="FFFFFF"/>
                </a:solidFill>
                <a:latin typeface="微软雅黑" panose="020B0503020204020204" pitchFamily="34" charset="-122"/>
                <a:ea typeface="微软雅黑" panose="020B0503020204020204" pitchFamily="34" charset="-122"/>
              </a:rPr>
              <a:t>银行保函</a:t>
            </a:r>
            <a:endParaRPr lang="zh-CN" sz="1400" dirty="0">
              <a:solidFill>
                <a:srgbClr val="FFFFFF"/>
              </a:solidFill>
              <a:latin typeface="微软雅黑" panose="020B0503020204020204" pitchFamily="34" charset="-122"/>
              <a:ea typeface="微软雅黑" panose="020B0503020204020204" pitchFamily="34" charset="-122"/>
            </a:endParaRPr>
          </a:p>
        </p:txBody>
      </p:sp>
      <p:sp>
        <p:nvSpPr>
          <p:cNvPr id="23" name="Rectangle 11"/>
          <p:cNvSpPr>
            <a:spLocks noChangeArrowheads="1"/>
          </p:cNvSpPr>
          <p:nvPr/>
        </p:nvSpPr>
        <p:spPr bwMode="auto">
          <a:xfrm>
            <a:off x="2928926" y="3357568"/>
            <a:ext cx="1571636" cy="714380"/>
          </a:xfrm>
          <a:prstGeom prst="rect">
            <a:avLst/>
          </a:prstGeom>
          <a:gradFill rotWithShape="1">
            <a:gsLst>
              <a:gs pos="0">
                <a:srgbClr val="F9F9F9"/>
              </a:gs>
              <a:gs pos="100000">
                <a:srgbClr val="D7D7D7"/>
              </a:gs>
            </a:gsLst>
            <a:lin ang="5400000" scaled="1"/>
          </a:gra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defRPr/>
            </a:pPr>
            <a:r>
              <a:rPr lang="zh-CN" altLang="en-US" sz="1100" dirty="0">
                <a:solidFill>
                  <a:srgbClr val="000000"/>
                </a:solidFill>
                <a:latin typeface="+mn-ea"/>
                <a:ea typeface="+mn-ea"/>
              </a:rPr>
              <a:t>           占用授信额度</a:t>
            </a:r>
            <a:endParaRPr lang="en-US" altLang="zh-CN" sz="1100" dirty="0">
              <a:solidFill>
                <a:srgbClr val="000000"/>
              </a:solidFill>
              <a:latin typeface="+mn-ea"/>
              <a:ea typeface="+mn-ea"/>
            </a:endParaRPr>
          </a:p>
          <a:p>
            <a:pPr>
              <a:defRPr/>
            </a:pPr>
            <a:r>
              <a:rPr lang="zh-CN" altLang="en-US" sz="1100" dirty="0">
                <a:solidFill>
                  <a:srgbClr val="000000"/>
                </a:solidFill>
                <a:latin typeface="+mn-ea"/>
                <a:ea typeface="+mn-ea"/>
              </a:rPr>
              <a:t> 弊端：融资难</a:t>
            </a:r>
            <a:endParaRPr lang="en-US" altLang="zh-CN" sz="1100" dirty="0">
              <a:solidFill>
                <a:srgbClr val="000000"/>
              </a:solidFill>
              <a:latin typeface="+mn-ea"/>
              <a:ea typeface="+mn-ea"/>
            </a:endParaRPr>
          </a:p>
          <a:p>
            <a:pPr>
              <a:defRPr/>
            </a:pPr>
            <a:r>
              <a:rPr lang="zh-CN" altLang="en-US" sz="1100" dirty="0">
                <a:solidFill>
                  <a:srgbClr val="000000"/>
                </a:solidFill>
                <a:latin typeface="+mn-ea"/>
                <a:ea typeface="+mn-ea"/>
              </a:rPr>
              <a:t>           融资贵</a:t>
            </a:r>
            <a:endParaRPr lang="en-US" altLang="zh-CN" sz="1100" dirty="0">
              <a:solidFill>
                <a:srgbClr val="000000"/>
              </a:solidFill>
              <a:latin typeface="+mn-ea"/>
              <a:ea typeface="+mn-ea"/>
            </a:endParaRPr>
          </a:p>
        </p:txBody>
      </p:sp>
      <p:sp>
        <p:nvSpPr>
          <p:cNvPr id="24" name="Rectangle 10"/>
          <p:cNvSpPr>
            <a:spLocks noChangeArrowheads="1"/>
          </p:cNvSpPr>
          <p:nvPr/>
        </p:nvSpPr>
        <p:spPr bwMode="auto">
          <a:xfrm>
            <a:off x="6357950" y="2786064"/>
            <a:ext cx="1643074" cy="320675"/>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r>
              <a:rPr lang="zh-CN" altLang="en-US" sz="1400" dirty="0">
                <a:solidFill>
                  <a:srgbClr val="FFFFFF"/>
                </a:solidFill>
                <a:latin typeface="微软雅黑" panose="020B0503020204020204" pitchFamily="34" charset="-122"/>
                <a:ea typeface="微软雅黑" panose="020B0503020204020204" pitchFamily="34" charset="-122"/>
              </a:rPr>
              <a:t>企业增信担保</a:t>
            </a:r>
            <a:endParaRPr lang="zh-CN" sz="1400" dirty="0">
              <a:solidFill>
                <a:srgbClr val="FFFFFF"/>
              </a:solidFill>
              <a:latin typeface="微软雅黑" panose="020B0503020204020204" pitchFamily="34" charset="-122"/>
              <a:ea typeface="微软雅黑" panose="020B0503020204020204" pitchFamily="34" charset="-122"/>
            </a:endParaRPr>
          </a:p>
        </p:txBody>
      </p:sp>
      <p:sp>
        <p:nvSpPr>
          <p:cNvPr id="25" name="Rectangle 10"/>
          <p:cNvSpPr>
            <a:spLocks noChangeArrowheads="1"/>
          </p:cNvSpPr>
          <p:nvPr/>
        </p:nvSpPr>
        <p:spPr bwMode="auto">
          <a:xfrm>
            <a:off x="6357950" y="3241004"/>
            <a:ext cx="1643074" cy="320675"/>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r>
              <a:rPr lang="zh-CN" altLang="en-US" sz="1400" dirty="0">
                <a:solidFill>
                  <a:srgbClr val="FFFFFF"/>
                </a:solidFill>
                <a:latin typeface="微软雅黑" panose="020B0503020204020204" pitchFamily="34" charset="-122"/>
                <a:ea typeface="微软雅黑" panose="020B0503020204020204" pitchFamily="34" charset="-122"/>
              </a:rPr>
              <a:t>集团财务公司担保</a:t>
            </a:r>
            <a:endParaRPr lang="zh-CN" sz="1400" dirty="0">
              <a:solidFill>
                <a:srgbClr val="FFFFFF"/>
              </a:solidFill>
              <a:latin typeface="微软雅黑" panose="020B0503020204020204" pitchFamily="34" charset="-122"/>
              <a:ea typeface="微软雅黑" panose="020B0503020204020204" pitchFamily="34" charset="-122"/>
            </a:endParaRPr>
          </a:p>
        </p:txBody>
      </p:sp>
      <p:sp>
        <p:nvSpPr>
          <p:cNvPr id="26" name="Rectangle 10"/>
          <p:cNvSpPr>
            <a:spLocks noChangeArrowheads="1"/>
          </p:cNvSpPr>
          <p:nvPr/>
        </p:nvSpPr>
        <p:spPr bwMode="auto">
          <a:xfrm>
            <a:off x="6357950" y="3714758"/>
            <a:ext cx="1643074" cy="320675"/>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r>
              <a:rPr lang="zh-CN" altLang="en-US" sz="1400" dirty="0">
                <a:solidFill>
                  <a:srgbClr val="FFFFFF"/>
                </a:solidFill>
                <a:latin typeface="微软雅黑" panose="020B0503020204020204" pitchFamily="34" charset="-122"/>
                <a:ea typeface="微软雅黑" panose="020B0503020204020204" pitchFamily="34" charset="-122"/>
              </a:rPr>
              <a:t>关税保证保险</a:t>
            </a:r>
            <a:endParaRPr lang="zh-CN" sz="1400" dirty="0">
              <a:solidFill>
                <a:srgbClr val="FFFFFF"/>
              </a:solidFill>
              <a:latin typeface="微软雅黑" panose="020B0503020204020204" pitchFamily="34" charset="-122"/>
              <a:ea typeface="微软雅黑" panose="020B0503020204020204" pitchFamily="34" charset="-122"/>
            </a:endParaRPr>
          </a:p>
        </p:txBody>
      </p:sp>
      <p:sp>
        <p:nvSpPr>
          <p:cNvPr id="27" name="Rectangle 11"/>
          <p:cNvSpPr>
            <a:spLocks noChangeArrowheads="1"/>
          </p:cNvSpPr>
          <p:nvPr/>
        </p:nvSpPr>
        <p:spPr bwMode="auto">
          <a:xfrm>
            <a:off x="4643438" y="2571750"/>
            <a:ext cx="1571636" cy="1500198"/>
          </a:xfrm>
          <a:prstGeom prst="rect">
            <a:avLst/>
          </a:prstGeom>
          <a:gradFill rotWithShape="1">
            <a:gsLst>
              <a:gs pos="0">
                <a:srgbClr val="F9F9F9"/>
              </a:gs>
              <a:gs pos="100000">
                <a:srgbClr val="D7D7D7"/>
              </a:gs>
            </a:gsLst>
            <a:lin ang="5400000" scaled="1"/>
          </a:gra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defRPr/>
            </a:pPr>
            <a:r>
              <a:rPr lang="zh-CN" altLang="en-US" sz="1100" dirty="0">
                <a:solidFill>
                  <a:srgbClr val="000000"/>
                </a:solidFill>
                <a:latin typeface="+mn-ea"/>
                <a:ea typeface="+mn-ea"/>
              </a:rPr>
              <a:t>       </a:t>
            </a:r>
            <a:r>
              <a:rPr lang="zh-CN" altLang="en-US" sz="1400" dirty="0">
                <a:solidFill>
                  <a:srgbClr val="000000"/>
                </a:solidFill>
                <a:latin typeface="+mn-ea"/>
                <a:ea typeface="+mn-ea"/>
              </a:rPr>
              <a:t>多元化担保</a:t>
            </a:r>
            <a:endParaRPr lang="en-US" altLang="zh-CN" sz="1400" dirty="0">
              <a:solidFill>
                <a:srgbClr val="000000"/>
              </a:solidFill>
              <a:latin typeface="+mn-ea"/>
              <a:ea typeface="+mn-ea"/>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a:cxnSpLocks noChangeShapeType="1"/>
          </p:cNvCxnSpPr>
          <p:nvPr/>
        </p:nvCxnSpPr>
        <p:spPr bwMode="auto">
          <a:xfrm rot="5400000" flipH="1" flipV="1">
            <a:off x="7601061" y="2421823"/>
            <a:ext cx="500064" cy="85548"/>
          </a:xfrm>
          <a:prstGeom prst="line">
            <a:avLst/>
          </a:prstGeom>
          <a:noFill/>
          <a:ln w="28575" algn="ctr">
            <a:solidFill>
              <a:srgbClr val="0070C0"/>
            </a:solidFill>
            <a:round/>
            <a:headEnd/>
            <a:tailEnd/>
          </a:ln>
        </p:spPr>
      </p:cxnSp>
      <p:grpSp>
        <p:nvGrpSpPr>
          <p:cNvPr id="49" name="组合 48"/>
          <p:cNvGrpSpPr>
            <a:grpSpLocks/>
          </p:cNvGrpSpPr>
          <p:nvPr/>
        </p:nvGrpSpPr>
        <p:grpSpPr bwMode="auto">
          <a:xfrm>
            <a:off x="7451139" y="1571623"/>
            <a:ext cx="907075" cy="642942"/>
            <a:chOff x="2151689" y="1654047"/>
            <a:chExt cx="499984" cy="346199"/>
          </a:xfrm>
        </p:grpSpPr>
        <p:sp>
          <p:nvSpPr>
            <p:cNvPr id="50" name="流程图: 联系 49"/>
            <p:cNvSpPr/>
            <p:nvPr/>
          </p:nvSpPr>
          <p:spPr bwMode="auto">
            <a:xfrm>
              <a:off x="2218526" y="1654047"/>
              <a:ext cx="354393" cy="346199"/>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56" name="TextBox 55"/>
            <p:cNvSpPr txBox="1"/>
            <p:nvPr/>
          </p:nvSpPr>
          <p:spPr>
            <a:xfrm>
              <a:off x="2151689" y="1676184"/>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发展</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共图</a:t>
              </a:r>
              <a:endParaRPr lang="en-US" altLang="zh-CN" sz="1200" dirty="0">
                <a:solidFill>
                  <a:schemeClr val="bg1"/>
                </a:solidFill>
                <a:latin typeface="+mj-ea"/>
                <a:ea typeface="+mj-ea"/>
              </a:endParaRPr>
            </a:p>
          </p:txBody>
        </p:sp>
      </p:grpSp>
      <p:cxnSp>
        <p:nvCxnSpPr>
          <p:cNvPr id="86" name="直接连接符 85"/>
          <p:cNvCxnSpPr>
            <a:cxnSpLocks noChangeShapeType="1"/>
          </p:cNvCxnSpPr>
          <p:nvPr/>
        </p:nvCxnSpPr>
        <p:spPr bwMode="auto">
          <a:xfrm rot="16200000" flipV="1">
            <a:off x="5357820" y="2143125"/>
            <a:ext cx="714376" cy="285752"/>
          </a:xfrm>
          <a:prstGeom prst="line">
            <a:avLst/>
          </a:prstGeom>
          <a:noFill/>
          <a:ln w="28575" algn="ctr">
            <a:solidFill>
              <a:srgbClr val="0070C0"/>
            </a:solidFill>
            <a:round/>
            <a:headEnd/>
            <a:tailEnd/>
          </a:ln>
        </p:spPr>
      </p:cxnSp>
      <p:cxnSp>
        <p:nvCxnSpPr>
          <p:cNvPr id="61" name="直接连接符 60"/>
          <p:cNvCxnSpPr>
            <a:cxnSpLocks noChangeShapeType="1"/>
          </p:cNvCxnSpPr>
          <p:nvPr/>
        </p:nvCxnSpPr>
        <p:spPr bwMode="auto">
          <a:xfrm rot="16200000" flipV="1">
            <a:off x="3143242" y="2388558"/>
            <a:ext cx="357188" cy="71438"/>
          </a:xfrm>
          <a:prstGeom prst="line">
            <a:avLst/>
          </a:prstGeom>
          <a:noFill/>
          <a:ln w="28575" algn="ctr">
            <a:solidFill>
              <a:srgbClr val="0070C0"/>
            </a:solidFill>
            <a:round/>
            <a:headEnd/>
            <a:tailEnd/>
          </a:ln>
        </p:spPr>
      </p:cxnSp>
      <p:grpSp>
        <p:nvGrpSpPr>
          <p:cNvPr id="62" name="组合 61"/>
          <p:cNvGrpSpPr>
            <a:grpSpLocks/>
          </p:cNvGrpSpPr>
          <p:nvPr/>
        </p:nvGrpSpPr>
        <p:grpSpPr bwMode="auto">
          <a:xfrm>
            <a:off x="3000367" y="1745621"/>
            <a:ext cx="500063" cy="500062"/>
            <a:chOff x="2143108" y="1500180"/>
            <a:chExt cx="500066" cy="500066"/>
          </a:xfrm>
        </p:grpSpPr>
        <p:sp>
          <p:nvSpPr>
            <p:cNvPr id="63" name="流程图: 联系 62"/>
            <p:cNvSpPr/>
            <p:nvPr/>
          </p:nvSpPr>
          <p:spPr bwMode="auto">
            <a:xfrm>
              <a:off x="2143108" y="1500180"/>
              <a:ext cx="500066"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64" name="TextBox 63"/>
            <p:cNvSpPr txBox="1"/>
            <p:nvPr/>
          </p:nvSpPr>
          <p:spPr>
            <a:xfrm>
              <a:off x="2143108" y="1565953"/>
              <a:ext cx="500066"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ct val="200000"/>
                </a:lnSpc>
                <a:defRPr/>
              </a:pPr>
              <a:r>
                <a:rPr lang="zh-CN" altLang="en-US" sz="1200" dirty="0">
                  <a:solidFill>
                    <a:schemeClr val="bg1"/>
                  </a:solidFill>
                  <a:latin typeface="+mj-ea"/>
                  <a:ea typeface="+mj-ea"/>
                </a:rPr>
                <a:t>减负</a:t>
              </a:r>
            </a:p>
          </p:txBody>
        </p:sp>
      </p:grpSp>
      <p:cxnSp>
        <p:nvCxnSpPr>
          <p:cNvPr id="69" name="直接连接符 68"/>
          <p:cNvCxnSpPr>
            <a:cxnSpLocks noChangeShapeType="1"/>
          </p:cNvCxnSpPr>
          <p:nvPr/>
        </p:nvCxnSpPr>
        <p:spPr bwMode="auto">
          <a:xfrm rot="16200000" flipV="1">
            <a:off x="3908426" y="2515559"/>
            <a:ext cx="146050" cy="34925"/>
          </a:xfrm>
          <a:prstGeom prst="line">
            <a:avLst/>
          </a:prstGeom>
          <a:noFill/>
          <a:ln w="28575" algn="ctr">
            <a:solidFill>
              <a:srgbClr val="0070C0"/>
            </a:solidFill>
            <a:round/>
            <a:headEnd/>
            <a:tailEnd/>
          </a:ln>
        </p:spPr>
      </p:cxnSp>
      <p:grpSp>
        <p:nvGrpSpPr>
          <p:cNvPr id="70" name="组合 69"/>
          <p:cNvGrpSpPr>
            <a:grpSpLocks/>
          </p:cNvGrpSpPr>
          <p:nvPr/>
        </p:nvGrpSpPr>
        <p:grpSpPr bwMode="auto">
          <a:xfrm>
            <a:off x="3714751" y="1959935"/>
            <a:ext cx="512762" cy="500062"/>
            <a:chOff x="2143108" y="1500180"/>
            <a:chExt cx="512512" cy="500066"/>
          </a:xfrm>
        </p:grpSpPr>
        <p:sp>
          <p:nvSpPr>
            <p:cNvPr id="71" name="流程图: 联系 70"/>
            <p:cNvSpPr/>
            <p:nvPr/>
          </p:nvSpPr>
          <p:spPr bwMode="auto">
            <a:xfrm>
              <a:off x="2143108" y="1500180"/>
              <a:ext cx="499818"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72" name="TextBox 71"/>
            <p:cNvSpPr txBox="1"/>
            <p:nvPr/>
          </p:nvSpPr>
          <p:spPr>
            <a:xfrm>
              <a:off x="2155802" y="1563681"/>
              <a:ext cx="499818"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ct val="200000"/>
                </a:lnSpc>
                <a:defRPr/>
              </a:pPr>
              <a:r>
                <a:rPr lang="zh-CN" altLang="en-US" sz="1200" dirty="0">
                  <a:solidFill>
                    <a:schemeClr val="bg1"/>
                  </a:solidFill>
                  <a:latin typeface="+mj-ea"/>
                  <a:ea typeface="+mj-ea"/>
                </a:rPr>
                <a:t>提速</a:t>
              </a:r>
            </a:p>
          </p:txBody>
        </p:sp>
      </p:grpSp>
      <p:cxnSp>
        <p:nvCxnSpPr>
          <p:cNvPr id="65" name="直接连接符 64"/>
          <p:cNvCxnSpPr>
            <a:cxnSpLocks noChangeShapeType="1"/>
          </p:cNvCxnSpPr>
          <p:nvPr/>
        </p:nvCxnSpPr>
        <p:spPr bwMode="auto">
          <a:xfrm rot="5400000" flipH="1" flipV="1">
            <a:off x="4321969" y="2424275"/>
            <a:ext cx="357187" cy="142875"/>
          </a:xfrm>
          <a:prstGeom prst="line">
            <a:avLst/>
          </a:prstGeom>
          <a:noFill/>
          <a:ln w="28575" algn="ctr">
            <a:solidFill>
              <a:srgbClr val="0070C0"/>
            </a:solidFill>
            <a:round/>
            <a:headEnd/>
            <a:tailEnd/>
          </a:ln>
        </p:spPr>
      </p:cxnSp>
      <p:grpSp>
        <p:nvGrpSpPr>
          <p:cNvPr id="66" name="组合 65"/>
          <p:cNvGrpSpPr>
            <a:grpSpLocks/>
          </p:cNvGrpSpPr>
          <p:nvPr/>
        </p:nvGrpSpPr>
        <p:grpSpPr bwMode="auto">
          <a:xfrm>
            <a:off x="4286248" y="1959929"/>
            <a:ext cx="500062" cy="500063"/>
            <a:chOff x="2143108" y="1500180"/>
            <a:chExt cx="500066" cy="500066"/>
          </a:xfrm>
        </p:grpSpPr>
        <p:sp>
          <p:nvSpPr>
            <p:cNvPr id="67" name="流程图: 联系 66"/>
            <p:cNvSpPr/>
            <p:nvPr/>
          </p:nvSpPr>
          <p:spPr bwMode="auto">
            <a:xfrm>
              <a:off x="2143108" y="1500180"/>
              <a:ext cx="500066"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68" name="TextBox 67"/>
            <p:cNvSpPr txBox="1"/>
            <p:nvPr/>
          </p:nvSpPr>
          <p:spPr>
            <a:xfrm>
              <a:off x="2143108" y="1549393"/>
              <a:ext cx="500066"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ct val="200000"/>
                </a:lnSpc>
                <a:defRPr/>
              </a:pPr>
              <a:r>
                <a:rPr lang="zh-CN" altLang="en-US" sz="1200" dirty="0">
                  <a:solidFill>
                    <a:schemeClr val="bg1"/>
                  </a:solidFill>
                  <a:latin typeface="+mj-ea"/>
                  <a:ea typeface="+mj-ea"/>
                </a:rPr>
                <a:t>增效</a:t>
              </a:r>
            </a:p>
          </p:txBody>
        </p:sp>
      </p:grpSp>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73" name="组合 72"/>
          <p:cNvGrpSpPr/>
          <p:nvPr/>
        </p:nvGrpSpPr>
        <p:grpSpPr>
          <a:xfrm>
            <a:off x="642914" y="857238"/>
            <a:ext cx="1857388" cy="285764"/>
            <a:chOff x="857224" y="857238"/>
            <a:chExt cx="1857388" cy="285764"/>
          </a:xfrm>
        </p:grpSpPr>
        <p:sp>
          <p:nvSpPr>
            <p:cNvPr id="35" name="Rectangle 10"/>
            <p:cNvSpPr>
              <a:spLocks noChangeArrowheads="1"/>
            </p:cNvSpPr>
            <p:nvPr/>
          </p:nvSpPr>
          <p:spPr bwMode="auto">
            <a:xfrm>
              <a:off x="857224" y="857238"/>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28662" y="857238"/>
              <a:ext cx="178595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多元化担保的探索进程</a:t>
              </a:r>
            </a:p>
          </p:txBody>
        </p:sp>
      </p:grpSp>
      <p:sp>
        <p:nvSpPr>
          <p:cNvPr id="21" name="Freeform 5"/>
          <p:cNvSpPr>
            <a:spLocks noChangeArrowheads="1"/>
          </p:cNvSpPr>
          <p:nvPr/>
        </p:nvSpPr>
        <p:spPr bwMode="auto">
          <a:xfrm rot="5400000">
            <a:off x="250015" y="1964532"/>
            <a:ext cx="2643187" cy="1428750"/>
          </a:xfrm>
          <a:custGeom>
            <a:avLst/>
            <a:gdLst>
              <a:gd name="T0" fmla="*/ 2147483647 w 2676"/>
              <a:gd name="T1" fmla="*/ 0 h 920"/>
              <a:gd name="T2" fmla="*/ 2147483647 w 2676"/>
              <a:gd name="T3" fmla="*/ 0 h 920"/>
              <a:gd name="T4" fmla="*/ 0 w 2676"/>
              <a:gd name="T5" fmla="*/ 2147483647 h 920"/>
              <a:gd name="T6" fmla="*/ 0 w 2676"/>
              <a:gd name="T7" fmla="*/ 2147483647 h 920"/>
              <a:gd name="T8" fmla="*/ 2147483647 w 2676"/>
              <a:gd name="T9" fmla="*/ 2147483647 h 920"/>
              <a:gd name="T10" fmla="*/ 2147483647 w 2676"/>
              <a:gd name="T11" fmla="*/ 2147483647 h 920"/>
              <a:gd name="T12" fmla="*/ 2147483647 w 2676"/>
              <a:gd name="T13" fmla="*/ 2147483647 h 920"/>
              <a:gd name="T14" fmla="*/ 2147483647 w 2676"/>
              <a:gd name="T15" fmla="*/ 2147483647 h 920"/>
              <a:gd name="T16" fmla="*/ 2147483647 w 2676"/>
              <a:gd name="T17" fmla="*/ 2147483647 h 920"/>
              <a:gd name="T18" fmla="*/ 0 w 2676"/>
              <a:gd name="T19" fmla="*/ 2147483647 h 920"/>
              <a:gd name="T20" fmla="*/ 0 w 2676"/>
              <a:gd name="T21" fmla="*/ 2147483647 h 920"/>
              <a:gd name="T22" fmla="*/ 2147483647 w 2676"/>
              <a:gd name="T23" fmla="*/ 2147483647 h 920"/>
              <a:gd name="T24" fmla="*/ 2147483647 w 2676"/>
              <a:gd name="T25" fmla="*/ 2147483647 h 920"/>
              <a:gd name="T26" fmla="*/ 2147483647 w 2676"/>
              <a:gd name="T27" fmla="*/ 2147483647 h 920"/>
              <a:gd name="T28" fmla="*/ 2147483647 w 2676"/>
              <a:gd name="T29" fmla="*/ 2147483647 h 920"/>
              <a:gd name="T30" fmla="*/ 214748364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03F77"/>
              </a:gs>
              <a:gs pos="50000">
                <a:srgbClr val="005FAD"/>
              </a:gs>
              <a:gs pos="100000">
                <a:srgbClr val="0072CE"/>
              </a:gs>
            </a:gsLst>
            <a:lin ang="2700000" scaled="1"/>
          </a:gradFill>
          <a:ln w="9525">
            <a:noFill/>
            <a:miter lim="800000"/>
            <a:headEnd/>
            <a:tailEnd/>
          </a:ln>
        </p:spPr>
        <p:txBody>
          <a:bodyPr wrap="none" anchor="ctr"/>
          <a:lstStyle/>
          <a:p>
            <a:endParaRPr lang="zh-CN" altLang="en-US">
              <a:ea typeface="华文细黑" pitchFamily="2" charset="-122"/>
            </a:endParaRPr>
          </a:p>
        </p:txBody>
      </p:sp>
      <p:sp>
        <p:nvSpPr>
          <p:cNvPr id="28" name="Rectangle 11"/>
          <p:cNvSpPr>
            <a:spLocks noChangeArrowheads="1"/>
          </p:cNvSpPr>
          <p:nvPr/>
        </p:nvSpPr>
        <p:spPr bwMode="auto">
          <a:xfrm>
            <a:off x="1236646" y="2143122"/>
            <a:ext cx="785813" cy="1015663"/>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2000" dirty="0">
                <a:solidFill>
                  <a:srgbClr val="FFFFFF"/>
                </a:solidFill>
                <a:latin typeface="+mn-ea"/>
                <a:ea typeface="+mn-ea"/>
              </a:rPr>
              <a:t>企业增信担保</a:t>
            </a:r>
            <a:endParaRPr lang="zh-CN" altLang="en-US" sz="1600" dirty="0">
              <a:solidFill>
                <a:srgbClr val="FFFFFF"/>
              </a:solidFill>
              <a:latin typeface="微软雅黑" panose="020B0503020204020204" pitchFamily="34" charset="-122"/>
              <a:ea typeface="华文细黑" panose="02010600040101010101" pitchFamily="2" charset="-122"/>
            </a:endParaRPr>
          </a:p>
        </p:txBody>
      </p:sp>
      <p:sp>
        <p:nvSpPr>
          <p:cNvPr id="29" name="WordArt 8"/>
          <p:cNvSpPr>
            <a:spLocks noChangeArrowheads="1" noChangeShapeType="1" noTextEdit="1"/>
          </p:cNvSpPr>
          <p:nvPr/>
        </p:nvSpPr>
        <p:spPr bwMode="auto">
          <a:xfrm>
            <a:off x="1441497" y="1357313"/>
            <a:ext cx="180000" cy="324000"/>
          </a:xfrm>
          <a:prstGeom prst="rect">
            <a:avLst/>
          </a:prstGeom>
        </p:spPr>
        <p:txBody>
          <a:bodyPr wrap="none" fromWordArt="1">
            <a:prstTxWarp prst="textPlain">
              <a:avLst>
                <a:gd name="adj" fmla="val 50000"/>
              </a:avLst>
            </a:prstTxWarp>
          </a:bodyPr>
          <a:lstStyle/>
          <a:p>
            <a:r>
              <a:rPr lang="en-US" altLang="zh-CN" sz="3600" kern="10" dirty="0">
                <a:ln w="9525">
                  <a:noFill/>
                  <a:round/>
                  <a:headEnd/>
                  <a:tailEnd/>
                </a:ln>
                <a:solidFill>
                  <a:srgbClr val="0070C0"/>
                </a:solidFill>
                <a:latin typeface="Arial"/>
                <a:cs typeface="Arial"/>
              </a:rPr>
              <a:t>1</a:t>
            </a:r>
            <a:endParaRPr lang="zh-CN" altLang="en-US" sz="3600" kern="10" dirty="0">
              <a:ln w="9525">
                <a:noFill/>
                <a:round/>
                <a:headEnd/>
                <a:tailEnd/>
              </a:ln>
              <a:solidFill>
                <a:srgbClr val="0070C0"/>
              </a:solidFill>
              <a:latin typeface="Arial"/>
              <a:cs typeface="Arial"/>
            </a:endParaRPr>
          </a:p>
        </p:txBody>
      </p:sp>
      <p:grpSp>
        <p:nvGrpSpPr>
          <p:cNvPr id="51" name="组合 54"/>
          <p:cNvGrpSpPr>
            <a:grpSpLocks/>
          </p:cNvGrpSpPr>
          <p:nvPr/>
        </p:nvGrpSpPr>
        <p:grpSpPr bwMode="auto">
          <a:xfrm>
            <a:off x="2000251" y="2571757"/>
            <a:ext cx="2714625" cy="928687"/>
            <a:chOff x="251520" y="2656671"/>
            <a:chExt cx="1930608" cy="1280282"/>
          </a:xfrm>
        </p:grpSpPr>
        <p:sp>
          <p:nvSpPr>
            <p:cNvPr id="52" name="Freeform 3"/>
            <p:cNvSpPr/>
            <p:nvPr/>
          </p:nvSpPr>
          <p:spPr bwMode="auto">
            <a:xfrm>
              <a:off x="251520" y="3604298"/>
              <a:ext cx="900950" cy="332655"/>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53"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sp>
          <p:nvSpPr>
            <p:cNvPr id="54"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grpSp>
      <p:sp>
        <p:nvSpPr>
          <p:cNvPr id="55" name="Rectangle 26"/>
          <p:cNvSpPr>
            <a:spLocks noChangeArrowheads="1"/>
          </p:cNvSpPr>
          <p:nvPr/>
        </p:nvSpPr>
        <p:spPr bwMode="auto">
          <a:xfrm>
            <a:off x="3298828" y="2853119"/>
            <a:ext cx="1357308" cy="362792"/>
          </a:xfrm>
          <a:prstGeom prst="rect">
            <a:avLst/>
          </a:prstGeom>
          <a:noFill/>
          <a:ln w="9525">
            <a:noFill/>
            <a:miter lim="800000"/>
            <a:headEnd/>
            <a:tailEnd/>
          </a:ln>
        </p:spPr>
        <p:txBody>
          <a:bodyPr wrap="square">
            <a:spAutoFit/>
          </a:bodyPr>
          <a:lstStyle/>
          <a:p>
            <a:pPr algn="ctr">
              <a:lnSpc>
                <a:spcPct val="120000"/>
              </a:lnSpc>
            </a:pPr>
            <a:r>
              <a:rPr lang="zh-CN" altLang="en-US" sz="1600" dirty="0" smtClean="0">
                <a:solidFill>
                  <a:schemeClr val="bg1"/>
                </a:solidFill>
                <a:latin typeface="微软雅黑" pitchFamily="34" charset="-122"/>
                <a:ea typeface="微软雅黑" pitchFamily="34" charset="-122"/>
              </a:rPr>
              <a:t>“银关保”</a:t>
            </a:r>
            <a:endParaRPr lang="zh-CN" altLang="en-US" sz="1600" dirty="0">
              <a:solidFill>
                <a:schemeClr val="bg1"/>
              </a:solidFill>
              <a:latin typeface="微软雅黑" pitchFamily="34" charset="-122"/>
              <a:ea typeface="微软雅黑" pitchFamily="34" charset="-122"/>
            </a:endParaRPr>
          </a:p>
        </p:txBody>
      </p:sp>
      <p:grpSp>
        <p:nvGrpSpPr>
          <p:cNvPr id="87" name="组合 86"/>
          <p:cNvGrpSpPr>
            <a:grpSpLocks/>
          </p:cNvGrpSpPr>
          <p:nvPr/>
        </p:nvGrpSpPr>
        <p:grpSpPr bwMode="auto">
          <a:xfrm>
            <a:off x="5143505" y="1285871"/>
            <a:ext cx="779765" cy="785818"/>
            <a:chOff x="2143108" y="1500180"/>
            <a:chExt cx="508564" cy="500066"/>
          </a:xfrm>
        </p:grpSpPr>
        <p:sp>
          <p:nvSpPr>
            <p:cNvPr id="88" name="流程图: 联系 87"/>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89" name="TextBox 88"/>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第三方平台申请保函</a:t>
              </a:r>
            </a:p>
          </p:txBody>
        </p:sp>
      </p:grpSp>
      <p:cxnSp>
        <p:nvCxnSpPr>
          <p:cNvPr id="90" name="直接连接符 89"/>
          <p:cNvCxnSpPr>
            <a:cxnSpLocks noChangeShapeType="1"/>
          </p:cNvCxnSpPr>
          <p:nvPr/>
        </p:nvCxnSpPr>
        <p:spPr bwMode="auto">
          <a:xfrm rot="16200000" flipV="1">
            <a:off x="6068232" y="2218531"/>
            <a:ext cx="714375" cy="134938"/>
          </a:xfrm>
          <a:prstGeom prst="line">
            <a:avLst/>
          </a:prstGeom>
          <a:noFill/>
          <a:ln w="28575" algn="ctr">
            <a:solidFill>
              <a:srgbClr val="0070C0"/>
            </a:solidFill>
            <a:round/>
            <a:headEnd/>
            <a:tailEnd/>
          </a:ln>
        </p:spPr>
      </p:cxnSp>
      <p:cxnSp>
        <p:nvCxnSpPr>
          <p:cNvPr id="107" name="直接连接符 106"/>
          <p:cNvCxnSpPr>
            <a:cxnSpLocks noChangeShapeType="1"/>
            <a:stCxn id="125" idx="0"/>
          </p:cNvCxnSpPr>
          <p:nvPr/>
        </p:nvCxnSpPr>
        <p:spPr bwMode="auto">
          <a:xfrm flipV="1">
            <a:off x="7060681" y="2321021"/>
            <a:ext cx="85548" cy="500064"/>
          </a:xfrm>
          <a:prstGeom prst="line">
            <a:avLst/>
          </a:prstGeom>
          <a:noFill/>
          <a:ln w="28575" algn="ctr">
            <a:solidFill>
              <a:srgbClr val="0070C0"/>
            </a:solidFill>
            <a:round/>
            <a:headEnd/>
            <a:tailEnd/>
          </a:ln>
        </p:spPr>
      </p:cxnSp>
      <p:grpSp>
        <p:nvGrpSpPr>
          <p:cNvPr id="121" name="组合 54"/>
          <p:cNvGrpSpPr>
            <a:grpSpLocks/>
          </p:cNvGrpSpPr>
          <p:nvPr/>
        </p:nvGrpSpPr>
        <p:grpSpPr bwMode="auto">
          <a:xfrm>
            <a:off x="4572000" y="2571755"/>
            <a:ext cx="3357586" cy="928687"/>
            <a:chOff x="251520" y="2656671"/>
            <a:chExt cx="1930608" cy="1280282"/>
          </a:xfrm>
        </p:grpSpPr>
        <p:sp>
          <p:nvSpPr>
            <p:cNvPr id="122" name="Freeform 3"/>
            <p:cNvSpPr/>
            <p:nvPr/>
          </p:nvSpPr>
          <p:spPr bwMode="auto">
            <a:xfrm>
              <a:off x="251520" y="3604298"/>
              <a:ext cx="900950" cy="332655"/>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3"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sp>
          <p:nvSpPr>
            <p:cNvPr id="124"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grpSp>
      <p:sp>
        <p:nvSpPr>
          <p:cNvPr id="125" name="Rectangle 26"/>
          <p:cNvSpPr>
            <a:spLocks noChangeArrowheads="1"/>
          </p:cNvSpPr>
          <p:nvPr/>
        </p:nvSpPr>
        <p:spPr bwMode="auto">
          <a:xfrm>
            <a:off x="6131977" y="2821085"/>
            <a:ext cx="1857407" cy="362792"/>
          </a:xfrm>
          <a:prstGeom prst="rect">
            <a:avLst/>
          </a:prstGeom>
          <a:noFill/>
          <a:ln w="9525">
            <a:noFill/>
            <a:miter lim="800000"/>
            <a:headEnd/>
            <a:tailEnd/>
          </a:ln>
        </p:spPr>
        <p:txBody>
          <a:bodyPr wrap="square">
            <a:spAutoFit/>
          </a:bodyPr>
          <a:lstStyle/>
          <a:p>
            <a:pPr algn="ctr">
              <a:lnSpc>
                <a:spcPct val="120000"/>
              </a:lnSpc>
            </a:pPr>
            <a:r>
              <a:rPr lang="zh-CN" altLang="en-US" sz="1600" dirty="0" smtClean="0">
                <a:solidFill>
                  <a:schemeClr val="bg1"/>
                </a:solidFill>
                <a:latin typeface="微软雅黑" pitchFamily="34" charset="-122"/>
                <a:ea typeface="微软雅黑" pitchFamily="34" charset="-122"/>
              </a:rPr>
              <a:t>“同业联合担保”</a:t>
            </a:r>
            <a:endParaRPr lang="zh-CN" altLang="en-US" sz="1600" dirty="0">
              <a:solidFill>
                <a:schemeClr val="bg1"/>
              </a:solidFill>
              <a:latin typeface="微软雅黑" pitchFamily="34" charset="-122"/>
              <a:ea typeface="微软雅黑" pitchFamily="34" charset="-122"/>
            </a:endParaRPr>
          </a:p>
        </p:txBody>
      </p:sp>
      <p:grpSp>
        <p:nvGrpSpPr>
          <p:cNvPr id="127" name="组合 126"/>
          <p:cNvGrpSpPr>
            <a:grpSpLocks/>
          </p:cNvGrpSpPr>
          <p:nvPr/>
        </p:nvGrpSpPr>
        <p:grpSpPr bwMode="auto">
          <a:xfrm>
            <a:off x="6022380" y="1571629"/>
            <a:ext cx="907075" cy="642942"/>
            <a:chOff x="2151689" y="1654047"/>
            <a:chExt cx="499984" cy="346199"/>
          </a:xfrm>
        </p:grpSpPr>
        <p:sp>
          <p:nvSpPr>
            <p:cNvPr id="128" name="流程图: 联系 127"/>
            <p:cNvSpPr/>
            <p:nvPr/>
          </p:nvSpPr>
          <p:spPr bwMode="auto">
            <a:xfrm>
              <a:off x="2218526" y="1654047"/>
              <a:ext cx="354393" cy="346199"/>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29" name="TextBox 128"/>
            <p:cNvSpPr txBox="1"/>
            <p:nvPr/>
          </p:nvSpPr>
          <p:spPr>
            <a:xfrm>
              <a:off x="2151689" y="1676184"/>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资金</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共用</a:t>
              </a:r>
            </a:p>
          </p:txBody>
        </p:sp>
      </p:grpSp>
      <p:grpSp>
        <p:nvGrpSpPr>
          <p:cNvPr id="130" name="组合 129"/>
          <p:cNvGrpSpPr>
            <a:grpSpLocks/>
          </p:cNvGrpSpPr>
          <p:nvPr/>
        </p:nvGrpSpPr>
        <p:grpSpPr bwMode="auto">
          <a:xfrm>
            <a:off x="6715140" y="1571623"/>
            <a:ext cx="907075" cy="642942"/>
            <a:chOff x="2151689" y="1654047"/>
            <a:chExt cx="499984" cy="346199"/>
          </a:xfrm>
        </p:grpSpPr>
        <p:sp>
          <p:nvSpPr>
            <p:cNvPr id="131" name="流程图: 联系 130"/>
            <p:cNvSpPr/>
            <p:nvPr/>
          </p:nvSpPr>
          <p:spPr bwMode="auto">
            <a:xfrm>
              <a:off x="2218526" y="1654047"/>
              <a:ext cx="354393" cy="346199"/>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32" name="TextBox 131"/>
            <p:cNvSpPr txBox="1"/>
            <p:nvPr/>
          </p:nvSpPr>
          <p:spPr>
            <a:xfrm>
              <a:off x="2151689" y="1676184"/>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利益</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共享</a:t>
              </a:r>
              <a:endParaRPr lang="en-US" altLang="zh-CN" sz="1200" dirty="0">
                <a:solidFill>
                  <a:schemeClr val="bg1"/>
                </a:solidFill>
                <a:latin typeface="+mj-ea"/>
                <a:ea typeface="+mj-ea"/>
              </a:endParaRPr>
            </a:p>
          </p:txBody>
        </p:sp>
      </p:gr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120" name="组合 119"/>
          <p:cNvGrpSpPr/>
          <p:nvPr/>
        </p:nvGrpSpPr>
        <p:grpSpPr>
          <a:xfrm>
            <a:off x="857224" y="857238"/>
            <a:ext cx="1857388" cy="285764"/>
            <a:chOff x="857224" y="857238"/>
            <a:chExt cx="1857388" cy="285764"/>
          </a:xfrm>
        </p:grpSpPr>
        <p:sp>
          <p:nvSpPr>
            <p:cNvPr id="35" name="Rectangle 10"/>
            <p:cNvSpPr>
              <a:spLocks noChangeArrowheads="1"/>
            </p:cNvSpPr>
            <p:nvPr/>
          </p:nvSpPr>
          <p:spPr bwMode="auto">
            <a:xfrm>
              <a:off x="857224" y="857238"/>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28662" y="857238"/>
              <a:ext cx="178595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多元化担保的探索进程</a:t>
              </a:r>
            </a:p>
          </p:txBody>
        </p:sp>
      </p:grpSp>
      <p:sp>
        <p:nvSpPr>
          <p:cNvPr id="58" name="Freeform 5"/>
          <p:cNvSpPr>
            <a:spLocks noChangeArrowheads="1"/>
          </p:cNvSpPr>
          <p:nvPr/>
        </p:nvSpPr>
        <p:spPr bwMode="auto">
          <a:xfrm rot="5400000">
            <a:off x="464323" y="2040131"/>
            <a:ext cx="2643187" cy="1428750"/>
          </a:xfrm>
          <a:custGeom>
            <a:avLst/>
            <a:gdLst>
              <a:gd name="T0" fmla="*/ 2147483647 w 2676"/>
              <a:gd name="T1" fmla="*/ 0 h 920"/>
              <a:gd name="T2" fmla="*/ 2147483647 w 2676"/>
              <a:gd name="T3" fmla="*/ 0 h 920"/>
              <a:gd name="T4" fmla="*/ 0 w 2676"/>
              <a:gd name="T5" fmla="*/ 2147483647 h 920"/>
              <a:gd name="T6" fmla="*/ 0 w 2676"/>
              <a:gd name="T7" fmla="*/ 2147483647 h 920"/>
              <a:gd name="T8" fmla="*/ 2147483647 w 2676"/>
              <a:gd name="T9" fmla="*/ 2147483647 h 920"/>
              <a:gd name="T10" fmla="*/ 2147483647 w 2676"/>
              <a:gd name="T11" fmla="*/ 2147483647 h 920"/>
              <a:gd name="T12" fmla="*/ 2147483647 w 2676"/>
              <a:gd name="T13" fmla="*/ 2147483647 h 920"/>
              <a:gd name="T14" fmla="*/ 2147483647 w 2676"/>
              <a:gd name="T15" fmla="*/ 2147483647 h 920"/>
              <a:gd name="T16" fmla="*/ 2147483647 w 2676"/>
              <a:gd name="T17" fmla="*/ 2147483647 h 920"/>
              <a:gd name="T18" fmla="*/ 0 w 2676"/>
              <a:gd name="T19" fmla="*/ 2147483647 h 920"/>
              <a:gd name="T20" fmla="*/ 0 w 2676"/>
              <a:gd name="T21" fmla="*/ 2147483647 h 920"/>
              <a:gd name="T22" fmla="*/ 2147483647 w 2676"/>
              <a:gd name="T23" fmla="*/ 2147483647 h 920"/>
              <a:gd name="T24" fmla="*/ 2147483647 w 2676"/>
              <a:gd name="T25" fmla="*/ 2147483647 h 920"/>
              <a:gd name="T26" fmla="*/ 2147483647 w 2676"/>
              <a:gd name="T27" fmla="*/ 2147483647 h 920"/>
              <a:gd name="T28" fmla="*/ 2147483647 w 2676"/>
              <a:gd name="T29" fmla="*/ 2147483647 h 920"/>
              <a:gd name="T30" fmla="*/ 214748364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03F77"/>
              </a:gs>
              <a:gs pos="50000">
                <a:srgbClr val="005FAD"/>
              </a:gs>
              <a:gs pos="100000">
                <a:srgbClr val="0072CE"/>
              </a:gs>
            </a:gsLst>
            <a:lin ang="2700000" scaled="1"/>
          </a:gradFill>
          <a:ln w="9525">
            <a:noFill/>
            <a:miter lim="800000"/>
            <a:headEnd/>
            <a:tailEnd/>
          </a:ln>
        </p:spPr>
        <p:txBody>
          <a:bodyPr wrap="none" anchor="ctr"/>
          <a:lstStyle/>
          <a:p>
            <a:endParaRPr lang="zh-CN" altLang="en-US">
              <a:ea typeface="华文细黑" pitchFamily="2" charset="-122"/>
            </a:endParaRPr>
          </a:p>
        </p:txBody>
      </p:sp>
      <p:sp>
        <p:nvSpPr>
          <p:cNvPr id="62" name="Rectangle 11"/>
          <p:cNvSpPr>
            <a:spLocks noChangeArrowheads="1"/>
          </p:cNvSpPr>
          <p:nvPr/>
        </p:nvSpPr>
        <p:spPr bwMode="auto">
          <a:xfrm>
            <a:off x="1420559" y="2064877"/>
            <a:ext cx="730717" cy="1631216"/>
          </a:xfrm>
          <a:prstGeom prst="rect">
            <a:avLst/>
          </a:prstGeom>
          <a:noFill/>
          <a:ln>
            <a:noFill/>
          </a:ln>
          <a:effec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2000" dirty="0">
                <a:solidFill>
                  <a:srgbClr val="FFFFFF"/>
                </a:solidFill>
                <a:latin typeface="+mn-ea"/>
                <a:ea typeface="+mn-ea"/>
              </a:rPr>
              <a:t>企业集团财务公司担保</a:t>
            </a:r>
            <a:endParaRPr lang="zh-CN" altLang="en-US" sz="1600" dirty="0">
              <a:solidFill>
                <a:srgbClr val="FFFFFF"/>
              </a:solidFill>
              <a:latin typeface="微软雅黑" panose="020B0503020204020204" pitchFamily="34" charset="-122"/>
              <a:ea typeface="华文细黑" panose="02010600040101010101" pitchFamily="2" charset="-122"/>
            </a:endParaRPr>
          </a:p>
        </p:txBody>
      </p:sp>
      <p:sp>
        <p:nvSpPr>
          <p:cNvPr id="66" name="WordArt 8"/>
          <p:cNvSpPr>
            <a:spLocks noChangeArrowheads="1" noChangeShapeType="1" noTextEdit="1"/>
          </p:cNvSpPr>
          <p:nvPr/>
        </p:nvSpPr>
        <p:spPr bwMode="auto">
          <a:xfrm>
            <a:off x="1695916" y="1432912"/>
            <a:ext cx="180000" cy="324000"/>
          </a:xfrm>
          <a:prstGeom prst="rect">
            <a:avLst/>
          </a:prstGeom>
        </p:spPr>
        <p:txBody>
          <a:bodyPr wrap="none" fromWordArt="1">
            <a:prstTxWarp prst="textPlain">
              <a:avLst>
                <a:gd name="adj" fmla="val 50000"/>
              </a:avLst>
            </a:prstTxWarp>
          </a:bodyPr>
          <a:lstStyle/>
          <a:p>
            <a:r>
              <a:rPr lang="en-US" altLang="zh-CN" sz="3600" kern="10" dirty="0">
                <a:ln w="9525">
                  <a:noFill/>
                  <a:round/>
                  <a:headEnd/>
                  <a:tailEnd/>
                </a:ln>
                <a:solidFill>
                  <a:srgbClr val="0070C0"/>
                </a:solidFill>
                <a:latin typeface="Arial"/>
                <a:cs typeface="Arial"/>
              </a:rPr>
              <a:t>2</a:t>
            </a:r>
            <a:endParaRPr lang="zh-CN" altLang="en-US" sz="3600" kern="10" dirty="0">
              <a:ln w="9525">
                <a:noFill/>
                <a:round/>
                <a:headEnd/>
                <a:tailEnd/>
              </a:ln>
              <a:solidFill>
                <a:srgbClr val="0070C0"/>
              </a:solidFill>
              <a:latin typeface="Arial"/>
              <a:cs typeface="Arial"/>
            </a:endParaRPr>
          </a:p>
        </p:txBody>
      </p:sp>
      <p:cxnSp>
        <p:nvCxnSpPr>
          <p:cNvPr id="87" name="直接连接符 86"/>
          <p:cNvCxnSpPr>
            <a:cxnSpLocks noChangeShapeType="1"/>
          </p:cNvCxnSpPr>
          <p:nvPr/>
        </p:nvCxnSpPr>
        <p:spPr bwMode="auto">
          <a:xfrm rot="16200000" flipV="1">
            <a:off x="4578059" y="2674319"/>
            <a:ext cx="357188" cy="71438"/>
          </a:xfrm>
          <a:prstGeom prst="line">
            <a:avLst/>
          </a:prstGeom>
          <a:noFill/>
          <a:ln w="28575" algn="ctr">
            <a:solidFill>
              <a:srgbClr val="0070C0"/>
            </a:solidFill>
            <a:round/>
            <a:headEnd/>
            <a:tailEnd/>
          </a:ln>
        </p:spPr>
      </p:cxnSp>
      <p:cxnSp>
        <p:nvCxnSpPr>
          <p:cNvPr id="94" name="直接连接符 93"/>
          <p:cNvCxnSpPr>
            <a:cxnSpLocks noChangeShapeType="1"/>
          </p:cNvCxnSpPr>
          <p:nvPr/>
        </p:nvCxnSpPr>
        <p:spPr bwMode="auto">
          <a:xfrm rot="5400000" flipH="1" flipV="1">
            <a:off x="5203058" y="2659557"/>
            <a:ext cx="462926" cy="1579"/>
          </a:xfrm>
          <a:prstGeom prst="line">
            <a:avLst/>
          </a:prstGeom>
          <a:noFill/>
          <a:ln w="28575" algn="ctr">
            <a:solidFill>
              <a:srgbClr val="0070C0"/>
            </a:solidFill>
            <a:round/>
            <a:headEnd/>
            <a:tailEnd/>
          </a:ln>
        </p:spPr>
      </p:cxnSp>
      <p:cxnSp>
        <p:nvCxnSpPr>
          <p:cNvPr id="98" name="直接连接符 97"/>
          <p:cNvCxnSpPr>
            <a:cxnSpLocks noChangeShapeType="1"/>
          </p:cNvCxnSpPr>
          <p:nvPr/>
        </p:nvCxnSpPr>
        <p:spPr bwMode="auto">
          <a:xfrm rot="5400000" flipH="1" flipV="1">
            <a:off x="5812661" y="2480165"/>
            <a:ext cx="531185" cy="428623"/>
          </a:xfrm>
          <a:prstGeom prst="line">
            <a:avLst/>
          </a:prstGeom>
          <a:noFill/>
          <a:ln w="28575" algn="ctr">
            <a:solidFill>
              <a:srgbClr val="0070C0"/>
            </a:solidFill>
            <a:round/>
            <a:headEnd/>
            <a:tailEnd/>
          </a:ln>
        </p:spPr>
      </p:cxnSp>
      <p:grpSp>
        <p:nvGrpSpPr>
          <p:cNvPr id="102" name="组合 54"/>
          <p:cNvGrpSpPr>
            <a:grpSpLocks/>
          </p:cNvGrpSpPr>
          <p:nvPr/>
        </p:nvGrpSpPr>
        <p:grpSpPr bwMode="auto">
          <a:xfrm>
            <a:off x="3220731" y="2857518"/>
            <a:ext cx="3500439" cy="928687"/>
            <a:chOff x="251520" y="2656671"/>
            <a:chExt cx="1930608" cy="1280282"/>
          </a:xfrm>
        </p:grpSpPr>
        <p:sp>
          <p:nvSpPr>
            <p:cNvPr id="103" name="Freeform 3"/>
            <p:cNvSpPr/>
            <p:nvPr/>
          </p:nvSpPr>
          <p:spPr bwMode="auto">
            <a:xfrm>
              <a:off x="251520" y="3604298"/>
              <a:ext cx="900950" cy="332655"/>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0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sp>
          <p:nvSpPr>
            <p:cNvPr id="10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grpSp>
      <p:sp>
        <p:nvSpPr>
          <p:cNvPr id="106" name="Rectangle 26"/>
          <p:cNvSpPr>
            <a:spLocks noChangeArrowheads="1"/>
          </p:cNvSpPr>
          <p:nvPr/>
        </p:nvSpPr>
        <p:spPr bwMode="auto">
          <a:xfrm>
            <a:off x="4792372" y="3121986"/>
            <a:ext cx="1928822" cy="362792"/>
          </a:xfrm>
          <a:prstGeom prst="rect">
            <a:avLst/>
          </a:prstGeom>
          <a:noFill/>
          <a:ln w="9525">
            <a:noFill/>
            <a:miter lim="800000"/>
            <a:headEnd/>
            <a:tailEnd/>
          </a:ln>
        </p:spPr>
        <p:txBody>
          <a:bodyPr wrap="square">
            <a:spAutoFit/>
          </a:bodyPr>
          <a:lstStyle/>
          <a:p>
            <a:pPr algn="ctr">
              <a:lnSpc>
                <a:spcPct val="120000"/>
              </a:lnSpc>
            </a:pPr>
            <a:r>
              <a:rPr lang="zh-CN" altLang="en-US" sz="1600" dirty="0" smtClean="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一企一议</a:t>
            </a:r>
            <a:r>
              <a:rPr lang="zh-CN" altLang="en-US" sz="1600" dirty="0" smtClean="0">
                <a:solidFill>
                  <a:schemeClr val="bg1"/>
                </a:solidFill>
                <a:latin typeface="微软雅黑" pitchFamily="34" charset="-122"/>
                <a:ea typeface="微软雅黑" pitchFamily="34" charset="-122"/>
              </a:rPr>
              <a:t>”</a:t>
            </a:r>
            <a:endParaRPr lang="en-US" altLang="zh-CN" sz="1600" dirty="0" smtClean="0">
              <a:solidFill>
                <a:schemeClr val="bg1"/>
              </a:solidFill>
              <a:latin typeface="微软雅黑" pitchFamily="34" charset="-122"/>
              <a:ea typeface="微软雅黑" pitchFamily="34" charset="-122"/>
            </a:endParaRPr>
          </a:p>
        </p:txBody>
      </p:sp>
      <p:grpSp>
        <p:nvGrpSpPr>
          <p:cNvPr id="108" name="组合 107"/>
          <p:cNvGrpSpPr>
            <a:grpSpLocks/>
          </p:cNvGrpSpPr>
          <p:nvPr/>
        </p:nvGrpSpPr>
        <p:grpSpPr bwMode="auto">
          <a:xfrm>
            <a:off x="4220863" y="1785941"/>
            <a:ext cx="779765" cy="785818"/>
            <a:chOff x="2143108" y="1500180"/>
            <a:chExt cx="508564" cy="500066"/>
          </a:xfrm>
        </p:grpSpPr>
        <p:sp>
          <p:nvSpPr>
            <p:cNvPr id="109" name="流程图: 联系 108"/>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10" name="TextBox 109"/>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担保</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成本</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更低</a:t>
              </a:r>
            </a:p>
          </p:txBody>
        </p:sp>
      </p:grpSp>
      <p:grpSp>
        <p:nvGrpSpPr>
          <p:cNvPr id="114" name="组合 113"/>
          <p:cNvGrpSpPr>
            <a:grpSpLocks/>
          </p:cNvGrpSpPr>
          <p:nvPr/>
        </p:nvGrpSpPr>
        <p:grpSpPr bwMode="auto">
          <a:xfrm>
            <a:off x="5078119" y="1714503"/>
            <a:ext cx="779765" cy="785818"/>
            <a:chOff x="2143108" y="1500180"/>
            <a:chExt cx="508564" cy="500066"/>
          </a:xfrm>
        </p:grpSpPr>
        <p:sp>
          <p:nvSpPr>
            <p:cNvPr id="115" name="流程图: 联系 114"/>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16" name="TextBox 115"/>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保函</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手续</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简便</a:t>
              </a:r>
              <a:endParaRPr lang="en-US" altLang="zh-CN" sz="1200" dirty="0">
                <a:solidFill>
                  <a:schemeClr val="bg1"/>
                </a:solidFill>
                <a:latin typeface="+mj-ea"/>
                <a:ea typeface="+mj-ea"/>
              </a:endParaRPr>
            </a:p>
          </p:txBody>
        </p:sp>
      </p:grpSp>
      <p:grpSp>
        <p:nvGrpSpPr>
          <p:cNvPr id="117" name="组合 116"/>
          <p:cNvGrpSpPr>
            <a:grpSpLocks/>
          </p:cNvGrpSpPr>
          <p:nvPr/>
        </p:nvGrpSpPr>
        <p:grpSpPr bwMode="auto">
          <a:xfrm>
            <a:off x="6006813" y="1714503"/>
            <a:ext cx="779765" cy="785818"/>
            <a:chOff x="2143108" y="1500180"/>
            <a:chExt cx="508564" cy="500066"/>
          </a:xfrm>
        </p:grpSpPr>
        <p:sp>
          <p:nvSpPr>
            <p:cNvPr id="118" name="流程图: 联系 117"/>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19" name="TextBox 118"/>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担保</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方式</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丰富</a:t>
              </a:r>
              <a:endParaRPr lang="en-US" altLang="zh-CN" sz="1200" dirty="0">
                <a:solidFill>
                  <a:schemeClr val="bg1"/>
                </a:solidFill>
                <a:latin typeface="+mj-ea"/>
                <a:ea typeface="+mj-ea"/>
              </a:endParaRPr>
            </a:p>
          </p:txBody>
        </p:sp>
      </p:gr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a:cxnSpLocks noChangeShapeType="1"/>
            <a:endCxn id="28" idx="4"/>
          </p:cNvCxnSpPr>
          <p:nvPr/>
        </p:nvCxnSpPr>
        <p:spPr bwMode="auto">
          <a:xfrm rot="5400000" flipH="1" flipV="1">
            <a:off x="6225103" y="2704599"/>
            <a:ext cx="571505" cy="162932"/>
          </a:xfrm>
          <a:prstGeom prst="line">
            <a:avLst/>
          </a:prstGeom>
          <a:noFill/>
          <a:ln w="28575" algn="ctr">
            <a:solidFill>
              <a:srgbClr val="0070C0"/>
            </a:solidFill>
            <a:round/>
            <a:headEnd/>
            <a:tailEnd/>
          </a:ln>
        </p:spPr>
      </p:cxnSp>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43" name="组合 42"/>
          <p:cNvGrpSpPr/>
          <p:nvPr/>
        </p:nvGrpSpPr>
        <p:grpSpPr>
          <a:xfrm>
            <a:off x="857224" y="857238"/>
            <a:ext cx="1857388" cy="285764"/>
            <a:chOff x="857224" y="857238"/>
            <a:chExt cx="1857388" cy="285764"/>
          </a:xfrm>
        </p:grpSpPr>
        <p:sp>
          <p:nvSpPr>
            <p:cNvPr id="35" name="Rectangle 10"/>
            <p:cNvSpPr>
              <a:spLocks noChangeArrowheads="1"/>
            </p:cNvSpPr>
            <p:nvPr/>
          </p:nvSpPr>
          <p:spPr bwMode="auto">
            <a:xfrm>
              <a:off x="857224" y="857238"/>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28662" y="857238"/>
              <a:ext cx="178595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多元化担保的探索进程</a:t>
              </a:r>
            </a:p>
          </p:txBody>
        </p:sp>
      </p:grpSp>
      <p:sp>
        <p:nvSpPr>
          <p:cNvPr id="58" name="Freeform 5"/>
          <p:cNvSpPr>
            <a:spLocks noChangeArrowheads="1"/>
          </p:cNvSpPr>
          <p:nvPr/>
        </p:nvSpPr>
        <p:spPr bwMode="auto">
          <a:xfrm rot="5400000">
            <a:off x="464324" y="2035980"/>
            <a:ext cx="2643187" cy="1428750"/>
          </a:xfrm>
          <a:custGeom>
            <a:avLst/>
            <a:gdLst>
              <a:gd name="T0" fmla="*/ 2147483647 w 2676"/>
              <a:gd name="T1" fmla="*/ 0 h 920"/>
              <a:gd name="T2" fmla="*/ 2147483647 w 2676"/>
              <a:gd name="T3" fmla="*/ 0 h 920"/>
              <a:gd name="T4" fmla="*/ 0 w 2676"/>
              <a:gd name="T5" fmla="*/ 2147483647 h 920"/>
              <a:gd name="T6" fmla="*/ 0 w 2676"/>
              <a:gd name="T7" fmla="*/ 2147483647 h 920"/>
              <a:gd name="T8" fmla="*/ 2147483647 w 2676"/>
              <a:gd name="T9" fmla="*/ 2147483647 h 920"/>
              <a:gd name="T10" fmla="*/ 2147483647 w 2676"/>
              <a:gd name="T11" fmla="*/ 2147483647 h 920"/>
              <a:gd name="T12" fmla="*/ 2147483647 w 2676"/>
              <a:gd name="T13" fmla="*/ 2147483647 h 920"/>
              <a:gd name="T14" fmla="*/ 2147483647 w 2676"/>
              <a:gd name="T15" fmla="*/ 2147483647 h 920"/>
              <a:gd name="T16" fmla="*/ 2147483647 w 2676"/>
              <a:gd name="T17" fmla="*/ 2147483647 h 920"/>
              <a:gd name="T18" fmla="*/ 0 w 2676"/>
              <a:gd name="T19" fmla="*/ 2147483647 h 920"/>
              <a:gd name="T20" fmla="*/ 0 w 2676"/>
              <a:gd name="T21" fmla="*/ 2147483647 h 920"/>
              <a:gd name="T22" fmla="*/ 2147483647 w 2676"/>
              <a:gd name="T23" fmla="*/ 2147483647 h 920"/>
              <a:gd name="T24" fmla="*/ 2147483647 w 2676"/>
              <a:gd name="T25" fmla="*/ 2147483647 h 920"/>
              <a:gd name="T26" fmla="*/ 2147483647 w 2676"/>
              <a:gd name="T27" fmla="*/ 2147483647 h 920"/>
              <a:gd name="T28" fmla="*/ 2147483647 w 2676"/>
              <a:gd name="T29" fmla="*/ 2147483647 h 920"/>
              <a:gd name="T30" fmla="*/ 214748364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03F77"/>
              </a:gs>
              <a:gs pos="50000">
                <a:srgbClr val="005FAD"/>
              </a:gs>
              <a:gs pos="100000">
                <a:srgbClr val="0072CE"/>
              </a:gs>
            </a:gsLst>
            <a:lin ang="2700000" scaled="1"/>
          </a:gradFill>
          <a:ln w="9525">
            <a:noFill/>
            <a:miter lim="800000"/>
            <a:headEnd/>
            <a:tailEnd/>
          </a:ln>
        </p:spPr>
        <p:txBody>
          <a:bodyPr wrap="none" anchor="ctr"/>
          <a:lstStyle/>
          <a:p>
            <a:endParaRPr lang="zh-CN" altLang="en-US">
              <a:ea typeface="华文细黑" pitchFamily="2" charset="-122"/>
            </a:endParaRPr>
          </a:p>
        </p:txBody>
      </p:sp>
      <p:sp>
        <p:nvSpPr>
          <p:cNvPr id="62" name="Rectangle 11"/>
          <p:cNvSpPr>
            <a:spLocks noChangeArrowheads="1"/>
          </p:cNvSpPr>
          <p:nvPr/>
        </p:nvSpPr>
        <p:spPr bwMode="auto">
          <a:xfrm>
            <a:off x="1420559" y="2263623"/>
            <a:ext cx="730718" cy="1015663"/>
          </a:xfrm>
          <a:prstGeom prst="rect">
            <a:avLst/>
          </a:prstGeom>
          <a:noFill/>
          <a:ln>
            <a:noFill/>
          </a:ln>
          <a:effec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2000" dirty="0">
                <a:solidFill>
                  <a:srgbClr val="FFFFFF"/>
                </a:solidFill>
                <a:latin typeface="+mn-ea"/>
                <a:ea typeface="+mn-ea"/>
              </a:rPr>
              <a:t>关税保证保险</a:t>
            </a:r>
            <a:endParaRPr lang="zh-CN" altLang="en-US" sz="1600" dirty="0">
              <a:solidFill>
                <a:srgbClr val="FFFFFF"/>
              </a:solidFill>
              <a:latin typeface="微软雅黑" panose="020B0503020204020204" pitchFamily="34" charset="-122"/>
              <a:ea typeface="华文细黑" panose="02010600040101010101" pitchFamily="2" charset="-122"/>
            </a:endParaRPr>
          </a:p>
        </p:txBody>
      </p:sp>
      <p:sp>
        <p:nvSpPr>
          <p:cNvPr id="66" name="WordArt 8"/>
          <p:cNvSpPr>
            <a:spLocks noChangeArrowheads="1" noChangeShapeType="1" noTextEdit="1"/>
          </p:cNvSpPr>
          <p:nvPr/>
        </p:nvSpPr>
        <p:spPr bwMode="auto">
          <a:xfrm>
            <a:off x="1695917" y="1428760"/>
            <a:ext cx="180000" cy="324000"/>
          </a:xfrm>
          <a:prstGeom prst="rect">
            <a:avLst/>
          </a:prstGeom>
        </p:spPr>
        <p:txBody>
          <a:bodyPr wrap="none" fromWordArt="1">
            <a:prstTxWarp prst="textPlain">
              <a:avLst>
                <a:gd name="adj" fmla="val 50000"/>
              </a:avLst>
            </a:prstTxWarp>
          </a:bodyPr>
          <a:lstStyle/>
          <a:p>
            <a:r>
              <a:rPr lang="en-US" altLang="zh-CN" sz="3600" kern="10" dirty="0">
                <a:ln w="9525">
                  <a:noFill/>
                  <a:round/>
                  <a:headEnd/>
                  <a:tailEnd/>
                </a:ln>
                <a:solidFill>
                  <a:srgbClr val="0070C0"/>
                </a:solidFill>
                <a:latin typeface="Arial"/>
                <a:cs typeface="Arial"/>
              </a:rPr>
              <a:t>3</a:t>
            </a:r>
            <a:endParaRPr lang="zh-CN" altLang="en-US" sz="3600" kern="10" dirty="0">
              <a:ln w="9525">
                <a:noFill/>
                <a:round/>
                <a:headEnd/>
                <a:tailEnd/>
              </a:ln>
              <a:solidFill>
                <a:srgbClr val="0070C0"/>
              </a:solidFill>
              <a:latin typeface="Arial"/>
              <a:cs typeface="Arial"/>
            </a:endParaRPr>
          </a:p>
        </p:txBody>
      </p:sp>
      <p:cxnSp>
        <p:nvCxnSpPr>
          <p:cNvPr id="87" name="直接连接符 86"/>
          <p:cNvCxnSpPr>
            <a:cxnSpLocks noChangeShapeType="1"/>
          </p:cNvCxnSpPr>
          <p:nvPr/>
        </p:nvCxnSpPr>
        <p:spPr bwMode="auto">
          <a:xfrm rot="16200000" flipV="1">
            <a:off x="4123222" y="2694475"/>
            <a:ext cx="540372" cy="214309"/>
          </a:xfrm>
          <a:prstGeom prst="line">
            <a:avLst/>
          </a:prstGeom>
          <a:noFill/>
          <a:ln w="28575" algn="ctr">
            <a:solidFill>
              <a:srgbClr val="0070C0"/>
            </a:solidFill>
            <a:round/>
            <a:headEnd/>
            <a:tailEnd/>
          </a:ln>
        </p:spPr>
      </p:cxnSp>
      <p:cxnSp>
        <p:nvCxnSpPr>
          <p:cNvPr id="94" name="直接连接符 93"/>
          <p:cNvCxnSpPr>
            <a:cxnSpLocks noChangeShapeType="1"/>
          </p:cNvCxnSpPr>
          <p:nvPr/>
        </p:nvCxnSpPr>
        <p:spPr bwMode="auto">
          <a:xfrm rot="5400000" flipH="1" flipV="1">
            <a:off x="4768377" y="2659557"/>
            <a:ext cx="462926" cy="1579"/>
          </a:xfrm>
          <a:prstGeom prst="line">
            <a:avLst/>
          </a:prstGeom>
          <a:noFill/>
          <a:ln w="28575" algn="ctr">
            <a:solidFill>
              <a:srgbClr val="0070C0"/>
            </a:solidFill>
            <a:round/>
            <a:headEnd/>
            <a:tailEnd/>
          </a:ln>
        </p:spPr>
      </p:cxnSp>
      <p:cxnSp>
        <p:nvCxnSpPr>
          <p:cNvPr id="98" name="直接连接符 97"/>
          <p:cNvCxnSpPr>
            <a:cxnSpLocks noChangeShapeType="1"/>
            <a:endCxn id="118" idx="4"/>
          </p:cNvCxnSpPr>
          <p:nvPr/>
        </p:nvCxnSpPr>
        <p:spPr bwMode="auto">
          <a:xfrm rot="5400000" flipH="1" flipV="1">
            <a:off x="5510729" y="2633163"/>
            <a:ext cx="428620" cy="162937"/>
          </a:xfrm>
          <a:prstGeom prst="line">
            <a:avLst/>
          </a:prstGeom>
          <a:noFill/>
          <a:ln w="28575" algn="ctr">
            <a:solidFill>
              <a:srgbClr val="0070C0"/>
            </a:solidFill>
            <a:round/>
            <a:headEnd/>
            <a:tailEnd/>
          </a:ln>
        </p:spPr>
      </p:cxnSp>
      <p:grpSp>
        <p:nvGrpSpPr>
          <p:cNvPr id="2" name="组合 54"/>
          <p:cNvGrpSpPr>
            <a:grpSpLocks/>
          </p:cNvGrpSpPr>
          <p:nvPr/>
        </p:nvGrpSpPr>
        <p:grpSpPr bwMode="auto">
          <a:xfrm>
            <a:off x="3220731" y="2857518"/>
            <a:ext cx="3500439" cy="928687"/>
            <a:chOff x="251520" y="2656671"/>
            <a:chExt cx="1930608" cy="1280282"/>
          </a:xfrm>
        </p:grpSpPr>
        <p:sp>
          <p:nvSpPr>
            <p:cNvPr id="103" name="Freeform 3"/>
            <p:cNvSpPr/>
            <p:nvPr/>
          </p:nvSpPr>
          <p:spPr bwMode="auto">
            <a:xfrm>
              <a:off x="251520" y="3604298"/>
              <a:ext cx="900950" cy="332655"/>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0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sp>
          <p:nvSpPr>
            <p:cNvPr id="10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pPr>
                <a:defRPr/>
              </a:pPr>
              <a:endParaRPr lang="zh-CN" altLang="en-US">
                <a:solidFill>
                  <a:prstClr val="black"/>
                </a:solidFill>
                <a:latin typeface="Arial" panose="020B0604020202020204" pitchFamily="34" charset="0"/>
                <a:ea typeface="微软雅黑" panose="020B0503020204020204" pitchFamily="34" charset="-122"/>
              </a:endParaRPr>
            </a:p>
          </p:txBody>
        </p:sp>
      </p:grpSp>
      <p:sp>
        <p:nvSpPr>
          <p:cNvPr id="106" name="Rectangle 26"/>
          <p:cNvSpPr>
            <a:spLocks noChangeArrowheads="1"/>
          </p:cNvSpPr>
          <p:nvPr/>
        </p:nvSpPr>
        <p:spPr bwMode="auto">
          <a:xfrm>
            <a:off x="4786318" y="3000387"/>
            <a:ext cx="1928822" cy="683264"/>
          </a:xfrm>
          <a:prstGeom prst="rect">
            <a:avLst/>
          </a:prstGeom>
          <a:noFill/>
          <a:ln w="9525">
            <a:noFill/>
            <a:miter lim="800000"/>
            <a:headEnd/>
            <a:tailEnd/>
          </a:ln>
        </p:spPr>
        <p:txBody>
          <a:bodyPr wrap="square">
            <a:spAutoFit/>
          </a:bodyPr>
          <a:lstStyle/>
          <a:p>
            <a:pPr algn="ctr">
              <a:lnSpc>
                <a:spcPct val="120000"/>
              </a:lnSpc>
            </a:pPr>
            <a:r>
              <a:rPr lang="zh-CN" altLang="en-US" sz="1600" dirty="0">
                <a:solidFill>
                  <a:schemeClr val="bg1"/>
                </a:solidFill>
                <a:latin typeface="微软雅黑" pitchFamily="34" charset="-122"/>
                <a:ea typeface="微软雅黑" pitchFamily="34" charset="-122"/>
              </a:rPr>
              <a:t>保险公司保单</a:t>
            </a:r>
            <a:endParaRPr lang="en-US" altLang="zh-CN" sz="1600" dirty="0">
              <a:solidFill>
                <a:schemeClr val="bg1"/>
              </a:solidFill>
              <a:latin typeface="微软雅黑" pitchFamily="34" charset="-122"/>
              <a:ea typeface="微软雅黑" pitchFamily="34" charset="-122"/>
            </a:endParaRPr>
          </a:p>
          <a:p>
            <a:pPr algn="ctr">
              <a:lnSpc>
                <a:spcPct val="120000"/>
              </a:lnSpc>
            </a:pPr>
            <a:r>
              <a:rPr lang="zh-CN" altLang="en-US" sz="1600" dirty="0">
                <a:solidFill>
                  <a:schemeClr val="bg1"/>
                </a:solidFill>
                <a:latin typeface="微软雅黑" pitchFamily="34" charset="-122"/>
                <a:ea typeface="微软雅黑" pitchFamily="34" charset="-122"/>
              </a:rPr>
              <a:t>海关为被保险人</a:t>
            </a:r>
            <a:endParaRPr lang="en-US" altLang="zh-CN" sz="1600" dirty="0">
              <a:solidFill>
                <a:schemeClr val="bg1"/>
              </a:solidFill>
              <a:latin typeface="微软雅黑" pitchFamily="34" charset="-122"/>
              <a:ea typeface="微软雅黑" pitchFamily="34" charset="-122"/>
            </a:endParaRPr>
          </a:p>
        </p:txBody>
      </p:sp>
      <p:grpSp>
        <p:nvGrpSpPr>
          <p:cNvPr id="3" name="组合 107"/>
          <p:cNvGrpSpPr>
            <a:grpSpLocks/>
          </p:cNvGrpSpPr>
          <p:nvPr/>
        </p:nvGrpSpPr>
        <p:grpSpPr bwMode="auto">
          <a:xfrm>
            <a:off x="3786182" y="1785941"/>
            <a:ext cx="779765" cy="785818"/>
            <a:chOff x="2143108" y="1500180"/>
            <a:chExt cx="508564" cy="500066"/>
          </a:xfrm>
        </p:grpSpPr>
        <p:sp>
          <p:nvSpPr>
            <p:cNvPr id="109" name="流程图: 联系 108"/>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10" name="TextBox 109"/>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不占</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授信</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额度</a:t>
              </a:r>
              <a:endParaRPr lang="en-US" altLang="zh-CN" sz="1200" dirty="0">
                <a:solidFill>
                  <a:schemeClr val="bg1"/>
                </a:solidFill>
                <a:latin typeface="+mj-ea"/>
                <a:ea typeface="+mj-ea"/>
              </a:endParaRPr>
            </a:p>
          </p:txBody>
        </p:sp>
      </p:grpSp>
      <p:grpSp>
        <p:nvGrpSpPr>
          <p:cNvPr id="4" name="组合 113"/>
          <p:cNvGrpSpPr>
            <a:grpSpLocks/>
          </p:cNvGrpSpPr>
          <p:nvPr/>
        </p:nvGrpSpPr>
        <p:grpSpPr bwMode="auto">
          <a:xfrm>
            <a:off x="4643438" y="1714503"/>
            <a:ext cx="779765" cy="785818"/>
            <a:chOff x="2143108" y="1500180"/>
            <a:chExt cx="508564" cy="500066"/>
          </a:xfrm>
        </p:grpSpPr>
        <p:sp>
          <p:nvSpPr>
            <p:cNvPr id="115" name="流程图: 联系 114"/>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16" name="TextBox 115"/>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无需</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额外</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抵押</a:t>
              </a:r>
              <a:endParaRPr lang="en-US" altLang="zh-CN" sz="1200" dirty="0">
                <a:solidFill>
                  <a:schemeClr val="bg1"/>
                </a:solidFill>
                <a:latin typeface="+mj-ea"/>
                <a:ea typeface="+mj-ea"/>
              </a:endParaRPr>
            </a:p>
          </p:txBody>
        </p:sp>
      </p:grpSp>
      <p:grpSp>
        <p:nvGrpSpPr>
          <p:cNvPr id="5" name="组合 116"/>
          <p:cNvGrpSpPr>
            <a:grpSpLocks/>
          </p:cNvGrpSpPr>
          <p:nvPr/>
        </p:nvGrpSpPr>
        <p:grpSpPr bwMode="auto">
          <a:xfrm>
            <a:off x="5423203" y="1714503"/>
            <a:ext cx="779765" cy="785818"/>
            <a:chOff x="2143108" y="1500180"/>
            <a:chExt cx="508564" cy="500066"/>
          </a:xfrm>
        </p:grpSpPr>
        <p:sp>
          <p:nvSpPr>
            <p:cNvPr id="118" name="流程图: 联系 117"/>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119" name="TextBox 118"/>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申请</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成本低</a:t>
              </a:r>
              <a:endParaRPr lang="en-US" altLang="zh-CN" sz="1200" dirty="0">
                <a:solidFill>
                  <a:schemeClr val="bg1"/>
                </a:solidFill>
                <a:latin typeface="+mj-ea"/>
                <a:ea typeface="+mj-ea"/>
              </a:endParaRPr>
            </a:p>
          </p:txBody>
        </p:sp>
      </p:grpSp>
      <p:grpSp>
        <p:nvGrpSpPr>
          <p:cNvPr id="27" name="组合 116"/>
          <p:cNvGrpSpPr>
            <a:grpSpLocks/>
          </p:cNvGrpSpPr>
          <p:nvPr/>
        </p:nvGrpSpPr>
        <p:grpSpPr bwMode="auto">
          <a:xfrm>
            <a:off x="6209016" y="1714494"/>
            <a:ext cx="779765" cy="785818"/>
            <a:chOff x="2143108" y="1500180"/>
            <a:chExt cx="508564" cy="500066"/>
          </a:xfrm>
        </p:grpSpPr>
        <p:sp>
          <p:nvSpPr>
            <p:cNvPr id="28" name="流程图: 联系 27"/>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29" name="TextBox 28"/>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适用</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企业广</a:t>
              </a:r>
              <a:endParaRPr lang="en-US" altLang="zh-CN" sz="1200" dirty="0">
                <a:solidFill>
                  <a:schemeClr val="bg1"/>
                </a:solidFill>
                <a:latin typeface="+mj-ea"/>
                <a:ea typeface="+mj-ea"/>
              </a:endParaRPr>
            </a:p>
          </p:txBody>
        </p:sp>
      </p:grpSp>
      <p:cxnSp>
        <p:nvCxnSpPr>
          <p:cNvPr id="33" name="直接连接符 32"/>
          <p:cNvCxnSpPr>
            <a:cxnSpLocks noChangeShapeType="1"/>
            <a:endCxn id="37" idx="3"/>
          </p:cNvCxnSpPr>
          <p:nvPr/>
        </p:nvCxnSpPr>
        <p:spPr bwMode="auto">
          <a:xfrm rot="5400000" flipH="1" flipV="1">
            <a:off x="6681040" y="2490771"/>
            <a:ext cx="472274" cy="404072"/>
          </a:xfrm>
          <a:prstGeom prst="line">
            <a:avLst/>
          </a:prstGeom>
          <a:noFill/>
          <a:ln w="28575" algn="ctr">
            <a:solidFill>
              <a:srgbClr val="0070C0"/>
            </a:solidFill>
            <a:round/>
            <a:headEnd/>
            <a:tailEnd/>
          </a:ln>
        </p:spPr>
      </p:cxnSp>
      <p:grpSp>
        <p:nvGrpSpPr>
          <p:cNvPr id="34" name="组合 116"/>
          <p:cNvGrpSpPr>
            <a:grpSpLocks/>
          </p:cNvGrpSpPr>
          <p:nvPr/>
        </p:nvGrpSpPr>
        <p:grpSpPr bwMode="auto">
          <a:xfrm>
            <a:off x="7006945" y="1785932"/>
            <a:ext cx="779765" cy="785818"/>
            <a:chOff x="2143108" y="1500180"/>
            <a:chExt cx="508564" cy="500066"/>
          </a:xfrm>
        </p:grpSpPr>
        <p:sp>
          <p:nvSpPr>
            <p:cNvPr id="37" name="流程图: 联系 36"/>
            <p:cNvSpPr/>
            <p:nvPr/>
          </p:nvSpPr>
          <p:spPr bwMode="auto">
            <a:xfrm>
              <a:off x="2143108" y="1500180"/>
              <a:ext cx="499984" cy="500066"/>
            </a:xfrm>
            <a:prstGeom prst="flowChartConnector">
              <a:avLst/>
            </a:prstGeom>
            <a:solidFill>
              <a:srgbClr val="0070C0"/>
            </a:solidFill>
            <a:ln w="9525" cap="flat" cmpd="sng" algn="ctr">
              <a:solidFill>
                <a:srgbClr val="0070C0"/>
              </a:solidFill>
              <a:prstDash val="solid"/>
              <a:round/>
              <a:headEnd type="none" w="med" len="med"/>
              <a:tailEnd type="none" w="med" len="med"/>
            </a:ln>
            <a:effectLst/>
          </p:spPr>
          <p:txBody>
            <a:bodyPr/>
            <a:lstStyle/>
            <a:p>
              <a:pPr>
                <a:defRPr/>
              </a:pPr>
              <a:endParaRPr lang="zh-CN" altLang="en-US" sz="1400" dirty="0">
                <a:latin typeface="+mn-ea"/>
                <a:ea typeface="+mn-ea"/>
              </a:endParaRPr>
            </a:p>
          </p:txBody>
        </p:sp>
        <p:sp>
          <p:nvSpPr>
            <p:cNvPr id="38" name="TextBox 37"/>
            <p:cNvSpPr txBox="1"/>
            <p:nvPr/>
          </p:nvSpPr>
          <p:spPr>
            <a:xfrm>
              <a:off x="2151688" y="1603659"/>
              <a:ext cx="499984" cy="2855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lnSpc>
                  <a:spcPts val="1440"/>
                </a:lnSpc>
                <a:defRPr/>
              </a:pPr>
              <a:r>
                <a:rPr lang="zh-CN" altLang="en-US" sz="1200" dirty="0">
                  <a:solidFill>
                    <a:schemeClr val="bg1"/>
                  </a:solidFill>
                  <a:latin typeface="+mj-ea"/>
                  <a:ea typeface="+mj-ea"/>
                </a:rPr>
                <a:t>办理</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手续</a:t>
              </a:r>
              <a:endParaRPr lang="en-US" altLang="zh-CN" sz="1200" dirty="0">
                <a:solidFill>
                  <a:schemeClr val="bg1"/>
                </a:solidFill>
                <a:latin typeface="+mj-ea"/>
                <a:ea typeface="+mj-ea"/>
              </a:endParaRPr>
            </a:p>
            <a:p>
              <a:pPr algn="ctr">
                <a:lnSpc>
                  <a:spcPts val="1440"/>
                </a:lnSpc>
                <a:defRPr/>
              </a:pPr>
              <a:r>
                <a:rPr lang="zh-CN" altLang="en-US" sz="1200" dirty="0">
                  <a:solidFill>
                    <a:schemeClr val="bg1"/>
                  </a:solidFill>
                  <a:latin typeface="+mj-ea"/>
                  <a:ea typeface="+mj-ea"/>
                </a:rPr>
                <a:t>简便</a:t>
              </a:r>
              <a:endParaRPr lang="en-US" altLang="zh-CN" sz="1200" dirty="0">
                <a:solidFill>
                  <a:schemeClr val="bg1"/>
                </a:solidFill>
                <a:latin typeface="+mj-ea"/>
                <a:ea typeface="+mj-ea"/>
              </a:endParaRPr>
            </a:p>
          </p:txBody>
        </p:sp>
      </p:gr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涉税货物多元化担保</a:t>
            </a:r>
            <a:r>
              <a:rPr lang="zh-CN" altLang="en-US" sz="1600" i="0" dirty="0" smtClean="0">
                <a:latin typeface="+mn-ea"/>
                <a:ea typeface="+mn-ea"/>
              </a:rPr>
              <a:t>：“两步申报”</a:t>
            </a:r>
            <a:r>
              <a:rPr lang="zh-CN" altLang="en-US" sz="1600" i="0" dirty="0">
                <a:latin typeface="+mn-ea"/>
                <a:ea typeface="+mn-ea"/>
              </a:rPr>
              <a:t>的基石和保障</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sp>
        <p:nvSpPr>
          <p:cNvPr id="62" name="Rectangle 11"/>
          <p:cNvSpPr>
            <a:spLocks noChangeArrowheads="1"/>
          </p:cNvSpPr>
          <p:nvPr/>
        </p:nvSpPr>
        <p:spPr bwMode="auto">
          <a:xfrm>
            <a:off x="1756446" y="2205607"/>
            <a:ext cx="785813" cy="1015663"/>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2000" dirty="0">
                <a:solidFill>
                  <a:srgbClr val="FFFFFF"/>
                </a:solidFill>
                <a:latin typeface="+mn-ea"/>
                <a:ea typeface="+mn-ea"/>
              </a:rPr>
              <a:t>关税保证保险</a:t>
            </a:r>
            <a:endParaRPr lang="zh-CN" altLang="en-US" sz="1600" dirty="0">
              <a:solidFill>
                <a:srgbClr val="FFFFFF"/>
              </a:solidFill>
              <a:latin typeface="微软雅黑" panose="020B0503020204020204" pitchFamily="34" charset="-122"/>
              <a:ea typeface="华文细黑" panose="02010600040101010101" pitchFamily="2" charset="-122"/>
            </a:endParaRPr>
          </a:p>
        </p:txBody>
      </p:sp>
      <p:sp>
        <p:nvSpPr>
          <p:cNvPr id="66" name="WordArt 8"/>
          <p:cNvSpPr>
            <a:spLocks noChangeArrowheads="1" noChangeShapeType="1" noTextEdit="1"/>
          </p:cNvSpPr>
          <p:nvPr/>
        </p:nvSpPr>
        <p:spPr bwMode="auto">
          <a:xfrm>
            <a:off x="2000214" y="1428760"/>
            <a:ext cx="192088" cy="357187"/>
          </a:xfrm>
          <a:prstGeom prst="rect">
            <a:avLst/>
          </a:prstGeom>
        </p:spPr>
        <p:txBody>
          <a:bodyPr wrap="none" fromWordArt="1">
            <a:prstTxWarp prst="textPlain">
              <a:avLst>
                <a:gd name="adj" fmla="val 50000"/>
              </a:avLst>
            </a:prstTxWarp>
          </a:bodyPr>
          <a:lstStyle/>
          <a:p>
            <a:endParaRPr lang="zh-CN" altLang="en-US" sz="3600" kern="10" dirty="0">
              <a:ln w="9525">
                <a:noFill/>
                <a:round/>
                <a:headEnd/>
                <a:tailEnd/>
              </a:ln>
              <a:solidFill>
                <a:srgbClr val="0070C0"/>
              </a:solidFill>
              <a:latin typeface="Arial"/>
              <a:cs typeface="Arial"/>
            </a:endParaRPr>
          </a:p>
        </p:txBody>
      </p:sp>
      <p:grpSp>
        <p:nvGrpSpPr>
          <p:cNvPr id="34" name="组合 33"/>
          <p:cNvGrpSpPr/>
          <p:nvPr/>
        </p:nvGrpSpPr>
        <p:grpSpPr>
          <a:xfrm>
            <a:off x="738073" y="3578722"/>
            <a:ext cx="3617903" cy="1078148"/>
            <a:chOff x="642910" y="1142990"/>
            <a:chExt cx="3500462" cy="1221024"/>
          </a:xfrm>
        </p:grpSpPr>
        <p:sp>
          <p:nvSpPr>
            <p:cNvPr id="39" name="矩形 1"/>
            <p:cNvSpPr/>
            <p:nvPr/>
          </p:nvSpPr>
          <p:spPr>
            <a:xfrm>
              <a:off x="649488" y="1142990"/>
              <a:ext cx="1643078" cy="571495"/>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40" name="矩形 7"/>
            <p:cNvSpPr/>
            <p:nvPr/>
          </p:nvSpPr>
          <p:spPr>
            <a:xfrm>
              <a:off x="2487142" y="1142990"/>
              <a:ext cx="1643074" cy="571504"/>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b="0" dirty="0">
                <a:solidFill>
                  <a:srgbClr val="4D4D4D"/>
                </a:solidFill>
                <a:latin typeface="方正黑体简体" panose="02010601030101010101" pitchFamily="2" charset="-122"/>
                <a:ea typeface="方正黑体简体" panose="02010601030101010101" pitchFamily="2" charset="-122"/>
              </a:endParaRPr>
            </a:p>
          </p:txBody>
        </p:sp>
        <p:sp>
          <p:nvSpPr>
            <p:cNvPr id="41" name="矩形 8"/>
            <p:cNvSpPr/>
            <p:nvPr/>
          </p:nvSpPr>
          <p:spPr>
            <a:xfrm>
              <a:off x="642910" y="1792510"/>
              <a:ext cx="1643078" cy="571504"/>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42" name="矩形 9"/>
            <p:cNvSpPr/>
            <p:nvPr/>
          </p:nvSpPr>
          <p:spPr>
            <a:xfrm>
              <a:off x="2500298" y="1792510"/>
              <a:ext cx="1643074" cy="571504"/>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grpSp>
          <p:nvGrpSpPr>
            <p:cNvPr id="43" name="组合 70"/>
            <p:cNvGrpSpPr>
              <a:grpSpLocks/>
            </p:cNvGrpSpPr>
            <p:nvPr/>
          </p:nvGrpSpPr>
          <p:grpSpPr bwMode="auto">
            <a:xfrm>
              <a:off x="1909060" y="1260474"/>
              <a:ext cx="1006463" cy="1000132"/>
              <a:chOff x="3684373" y="1913524"/>
              <a:chExt cx="1703924" cy="1862666"/>
            </a:xfrm>
            <a:effectLst/>
          </p:grpSpPr>
          <p:sp>
            <p:nvSpPr>
              <p:cNvPr id="48" name="椭圆 47"/>
              <p:cNvSpPr>
                <a:spLocks noChangeArrowheads="1"/>
              </p:cNvSpPr>
              <p:nvPr/>
            </p:nvSpPr>
            <p:spPr bwMode="auto">
              <a:xfrm>
                <a:off x="3684373" y="1913524"/>
                <a:ext cx="1703924" cy="1862666"/>
              </a:xfrm>
              <a:prstGeom prst="ellipse">
                <a:avLst/>
              </a:prstGeom>
              <a:solidFill>
                <a:srgbClr val="0070C0"/>
              </a:solidFill>
              <a:ln w="3175" algn="ctr">
                <a:solidFill>
                  <a:srgbClr val="0070C0"/>
                </a:solidFill>
                <a:round/>
              </a:ln>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2000" dirty="0">
                  <a:solidFill>
                    <a:srgbClr val="C00000"/>
                  </a:solidFill>
                  <a:latin typeface="+mn-ea"/>
                  <a:ea typeface="+mn-ea"/>
                </a:endParaRPr>
              </a:p>
            </p:txBody>
          </p:sp>
          <p:sp>
            <p:nvSpPr>
              <p:cNvPr id="49" name="椭圆 48"/>
              <p:cNvSpPr>
                <a:spLocks noChangeArrowheads="1"/>
              </p:cNvSpPr>
              <p:nvPr/>
            </p:nvSpPr>
            <p:spPr bwMode="auto">
              <a:xfrm>
                <a:off x="3860995" y="2120078"/>
                <a:ext cx="1351499" cy="1470556"/>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3175" algn="ctr">
                <a:solidFill>
                  <a:srgbClr val="0070C0"/>
                </a:solidFill>
                <a:round/>
              </a:ln>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zh-CN" altLang="en-US" sz="1400" dirty="0">
                    <a:solidFill>
                      <a:srgbClr val="C00000"/>
                    </a:solidFill>
                    <a:latin typeface="+mn-ea"/>
                    <a:ea typeface="+mn-ea"/>
                  </a:rPr>
                  <a:t>效果</a:t>
                </a:r>
              </a:p>
            </p:txBody>
          </p:sp>
        </p:grpSp>
        <p:sp>
          <p:nvSpPr>
            <p:cNvPr id="44" name="矩形 43"/>
            <p:cNvSpPr/>
            <p:nvPr/>
          </p:nvSpPr>
          <p:spPr>
            <a:xfrm>
              <a:off x="1000100" y="1304680"/>
              <a:ext cx="466795" cy="261610"/>
            </a:xfrm>
            <a:prstGeom prst="rect">
              <a:avLst/>
            </a:prstGeom>
          </p:spPr>
          <p:txBody>
            <a:bodyPr wrap="none">
              <a:spAutoFit/>
            </a:bodyPr>
            <a:lstStyle/>
            <a:p>
              <a:pPr lvl="0" algn="ctr" fontAlgn="auto"/>
              <a:r>
                <a:rPr lang="zh-CN" altLang="en-US" sz="1100" dirty="0">
                  <a:solidFill>
                    <a:schemeClr val="bg1"/>
                  </a:solidFill>
                  <a:latin typeface="+mn-ea"/>
                  <a:ea typeface="+mn-ea"/>
                </a:rPr>
                <a:t>减负</a:t>
              </a:r>
              <a:endParaRPr lang="en-US" altLang="zh-CN" sz="1100" dirty="0">
                <a:solidFill>
                  <a:schemeClr val="bg1"/>
                </a:solidFill>
                <a:latin typeface="+mn-ea"/>
                <a:ea typeface="+mn-ea"/>
              </a:endParaRPr>
            </a:p>
          </p:txBody>
        </p:sp>
        <p:sp>
          <p:nvSpPr>
            <p:cNvPr id="45" name="矩形 44"/>
            <p:cNvSpPr/>
            <p:nvPr/>
          </p:nvSpPr>
          <p:spPr>
            <a:xfrm>
              <a:off x="1000100" y="1952950"/>
              <a:ext cx="466795" cy="261610"/>
            </a:xfrm>
            <a:prstGeom prst="rect">
              <a:avLst/>
            </a:prstGeom>
          </p:spPr>
          <p:txBody>
            <a:bodyPr wrap="none">
              <a:spAutoFit/>
            </a:bodyPr>
            <a:lstStyle/>
            <a:p>
              <a:pPr lvl="0" algn="ctr" fontAlgn="auto"/>
              <a:r>
                <a:rPr lang="zh-CN" altLang="en-US" sz="1100" dirty="0">
                  <a:solidFill>
                    <a:schemeClr val="bg1"/>
                  </a:solidFill>
                  <a:latin typeface="+mn-ea"/>
                  <a:ea typeface="+mn-ea"/>
                </a:rPr>
                <a:t>提速</a:t>
              </a:r>
              <a:endParaRPr lang="en-US" altLang="zh-CN" sz="1100" dirty="0">
                <a:solidFill>
                  <a:schemeClr val="bg1"/>
                </a:solidFill>
                <a:latin typeface="+mn-ea"/>
                <a:ea typeface="+mn-ea"/>
              </a:endParaRPr>
            </a:p>
          </p:txBody>
        </p:sp>
        <p:sp>
          <p:nvSpPr>
            <p:cNvPr id="46" name="矩形 45"/>
            <p:cNvSpPr/>
            <p:nvPr/>
          </p:nvSpPr>
          <p:spPr>
            <a:xfrm>
              <a:off x="3240990" y="1285866"/>
              <a:ext cx="466795" cy="261610"/>
            </a:xfrm>
            <a:prstGeom prst="rect">
              <a:avLst/>
            </a:prstGeom>
          </p:spPr>
          <p:txBody>
            <a:bodyPr wrap="none">
              <a:spAutoFit/>
            </a:bodyPr>
            <a:lstStyle/>
            <a:p>
              <a:pPr lvl="0" algn="ctr" fontAlgn="auto"/>
              <a:r>
                <a:rPr lang="zh-CN" altLang="en-US" sz="1100" dirty="0">
                  <a:solidFill>
                    <a:schemeClr val="bg1"/>
                  </a:solidFill>
                  <a:latin typeface="+mn-ea"/>
                  <a:ea typeface="+mn-ea"/>
                </a:rPr>
                <a:t>增信</a:t>
              </a:r>
              <a:endParaRPr lang="en-US" altLang="zh-CN" sz="1100" dirty="0">
                <a:solidFill>
                  <a:schemeClr val="bg1"/>
                </a:solidFill>
                <a:latin typeface="+mn-ea"/>
                <a:ea typeface="+mn-ea"/>
              </a:endParaRPr>
            </a:p>
          </p:txBody>
        </p:sp>
        <p:sp>
          <p:nvSpPr>
            <p:cNvPr id="47" name="矩形 46"/>
            <p:cNvSpPr/>
            <p:nvPr/>
          </p:nvSpPr>
          <p:spPr>
            <a:xfrm>
              <a:off x="3234412" y="1890260"/>
              <a:ext cx="466795" cy="261610"/>
            </a:xfrm>
            <a:prstGeom prst="rect">
              <a:avLst/>
            </a:prstGeom>
          </p:spPr>
          <p:txBody>
            <a:bodyPr wrap="none">
              <a:spAutoFit/>
            </a:bodyPr>
            <a:lstStyle/>
            <a:p>
              <a:pPr lvl="0" algn="ctr" fontAlgn="auto"/>
              <a:r>
                <a:rPr lang="zh-CN" altLang="en-US" sz="1100" dirty="0">
                  <a:solidFill>
                    <a:schemeClr val="bg1"/>
                  </a:solidFill>
                  <a:latin typeface="+mn-ea"/>
                  <a:ea typeface="+mn-ea"/>
                </a:rPr>
                <a:t>增效</a:t>
              </a:r>
              <a:endParaRPr lang="en-US" altLang="zh-CN" sz="1100" dirty="0">
                <a:solidFill>
                  <a:schemeClr val="bg1"/>
                </a:solidFill>
                <a:latin typeface="+mn-ea"/>
                <a:ea typeface="+mn-ea"/>
              </a:endParaRPr>
            </a:p>
          </p:txBody>
        </p:sp>
      </p:grpSp>
      <p:grpSp>
        <p:nvGrpSpPr>
          <p:cNvPr id="50" name="组合 49"/>
          <p:cNvGrpSpPr/>
          <p:nvPr/>
        </p:nvGrpSpPr>
        <p:grpSpPr>
          <a:xfrm>
            <a:off x="4788024" y="714375"/>
            <a:ext cx="3570190" cy="3942495"/>
            <a:chOff x="5500712" y="857238"/>
            <a:chExt cx="2500312" cy="3429023"/>
          </a:xfrm>
        </p:grpSpPr>
        <p:sp>
          <p:nvSpPr>
            <p:cNvPr id="51" name="Freeform 5"/>
            <p:cNvSpPr>
              <a:spLocks noChangeArrowheads="1"/>
            </p:cNvSpPr>
            <p:nvPr/>
          </p:nvSpPr>
          <p:spPr bwMode="auto">
            <a:xfrm rot="5400000">
              <a:off x="5072074" y="1357312"/>
              <a:ext cx="3357587" cy="2500312"/>
            </a:xfrm>
            <a:custGeom>
              <a:avLst/>
              <a:gdLst>
                <a:gd name="T0" fmla="*/ 2147483647 w 2676"/>
                <a:gd name="T1" fmla="*/ 0 h 920"/>
                <a:gd name="T2" fmla="*/ 2147483647 w 2676"/>
                <a:gd name="T3" fmla="*/ 0 h 920"/>
                <a:gd name="T4" fmla="*/ 0 w 2676"/>
                <a:gd name="T5" fmla="*/ 2147483647 h 920"/>
                <a:gd name="T6" fmla="*/ 0 w 2676"/>
                <a:gd name="T7" fmla="*/ 2147483647 h 920"/>
                <a:gd name="T8" fmla="*/ 2147483647 w 2676"/>
                <a:gd name="T9" fmla="*/ 2147483647 h 920"/>
                <a:gd name="T10" fmla="*/ 2147483647 w 2676"/>
                <a:gd name="T11" fmla="*/ 2147483647 h 920"/>
                <a:gd name="T12" fmla="*/ 2147483647 w 2676"/>
                <a:gd name="T13" fmla="*/ 2147483647 h 920"/>
                <a:gd name="T14" fmla="*/ 2147483647 w 2676"/>
                <a:gd name="T15" fmla="*/ 2147483647 h 920"/>
                <a:gd name="T16" fmla="*/ 2147483647 w 2676"/>
                <a:gd name="T17" fmla="*/ 2147483647 h 920"/>
                <a:gd name="T18" fmla="*/ 0 w 2676"/>
                <a:gd name="T19" fmla="*/ 2147483647 h 920"/>
                <a:gd name="T20" fmla="*/ 0 w 2676"/>
                <a:gd name="T21" fmla="*/ 2147483647 h 920"/>
                <a:gd name="T22" fmla="*/ 2147483647 w 2676"/>
                <a:gd name="T23" fmla="*/ 2147483647 h 920"/>
                <a:gd name="T24" fmla="*/ 2147483647 w 2676"/>
                <a:gd name="T25" fmla="*/ 2147483647 h 920"/>
                <a:gd name="T26" fmla="*/ 2147483647 w 2676"/>
                <a:gd name="T27" fmla="*/ 2147483647 h 920"/>
                <a:gd name="T28" fmla="*/ 2147483647 w 2676"/>
                <a:gd name="T29" fmla="*/ 2147483647 h 920"/>
                <a:gd name="T30" fmla="*/ 214748364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03F77"/>
                </a:gs>
                <a:gs pos="50000">
                  <a:srgbClr val="005FAD"/>
                </a:gs>
                <a:gs pos="100000">
                  <a:srgbClr val="0072CE"/>
                </a:gs>
              </a:gsLst>
              <a:lin ang="2700000" scaled="1"/>
            </a:gradFill>
            <a:ln w="9525">
              <a:noFill/>
              <a:miter lim="800000"/>
              <a:headEnd/>
              <a:tailEnd/>
            </a:ln>
          </p:spPr>
          <p:txBody>
            <a:bodyPr wrap="none" anchor="ctr"/>
            <a:lstStyle/>
            <a:p>
              <a:endParaRPr lang="zh-CN" altLang="en-US">
                <a:ea typeface="华文细黑" pitchFamily="2" charset="-122"/>
              </a:endParaRPr>
            </a:p>
          </p:txBody>
        </p:sp>
        <p:sp>
          <p:nvSpPr>
            <p:cNvPr id="52" name="矩形 51"/>
            <p:cNvSpPr/>
            <p:nvPr/>
          </p:nvSpPr>
          <p:spPr>
            <a:xfrm>
              <a:off x="5556274" y="1714494"/>
              <a:ext cx="2389186" cy="2221840"/>
            </a:xfrm>
            <a:prstGeom prst="rect">
              <a:avLst/>
            </a:prstGeom>
          </p:spPr>
          <p:txBody>
            <a:bodyPr wrap="square">
              <a:spAutoFit/>
            </a:bodyPr>
            <a:lstStyle/>
            <a:p>
              <a:pPr fontAlgn="auto"/>
              <a:r>
                <a:rPr lang="zh-CN" altLang="en-US" sz="1600" dirty="0" smtClean="0">
                  <a:solidFill>
                    <a:schemeClr val="bg1"/>
                  </a:solidFill>
                  <a:latin typeface="+mn-ea"/>
                  <a:ea typeface="+mn-ea"/>
                </a:rPr>
                <a:t>目前，深圳关区共有</a:t>
              </a:r>
              <a:r>
                <a:rPr lang="en-US" altLang="zh-CN" sz="1600" dirty="0" smtClean="0">
                  <a:solidFill>
                    <a:schemeClr val="bg1"/>
                  </a:solidFill>
                  <a:latin typeface="+mn-ea"/>
                  <a:ea typeface="+mn-ea"/>
                </a:rPr>
                <a:t>TCL</a:t>
              </a:r>
              <a:r>
                <a:rPr lang="zh-CN" altLang="en-US" sz="1600" dirty="0" smtClean="0">
                  <a:solidFill>
                    <a:schemeClr val="bg1"/>
                  </a:solidFill>
                  <a:latin typeface="+mn-ea"/>
                  <a:ea typeface="+mn-ea"/>
                </a:rPr>
                <a:t>集团、中石化集团</a:t>
              </a:r>
              <a:r>
                <a:rPr lang="en-US" altLang="zh-CN" sz="1600" dirty="0" smtClean="0">
                  <a:solidFill>
                    <a:schemeClr val="bg1"/>
                  </a:solidFill>
                  <a:latin typeface="+mn-ea"/>
                  <a:ea typeface="+mn-ea"/>
                </a:rPr>
                <a:t>2</a:t>
              </a:r>
              <a:r>
                <a:rPr lang="zh-CN" altLang="en-US" sz="1600" dirty="0" smtClean="0">
                  <a:solidFill>
                    <a:schemeClr val="bg1"/>
                  </a:solidFill>
                  <a:latin typeface="+mn-ea"/>
                  <a:ea typeface="+mn-ea"/>
                </a:rPr>
                <a:t>家集团公司参与企业集团财务公司担保</a:t>
              </a:r>
              <a:r>
                <a:rPr lang="zh-CN" altLang="en-US" sz="1600" dirty="0">
                  <a:solidFill>
                    <a:schemeClr val="bg1"/>
                  </a:solidFill>
                  <a:latin typeface="+mn-ea"/>
                  <a:ea typeface="+mn-ea"/>
                </a:rPr>
                <a:t>改革。其中为</a:t>
              </a:r>
              <a:r>
                <a:rPr lang="en-US" altLang="zh-CN" sz="1600" dirty="0">
                  <a:solidFill>
                    <a:schemeClr val="bg1"/>
                  </a:solidFill>
                  <a:latin typeface="+mn-ea"/>
                  <a:ea typeface="+mn-ea"/>
                </a:rPr>
                <a:t>TCL</a:t>
              </a:r>
              <a:r>
                <a:rPr lang="zh-CN" altLang="en-US" sz="1600" dirty="0">
                  <a:solidFill>
                    <a:schemeClr val="bg1"/>
                  </a:solidFill>
                  <a:latin typeface="+mn-ea"/>
                  <a:ea typeface="+mn-ea"/>
                </a:rPr>
                <a:t>财务备案保函</a:t>
              </a:r>
              <a:r>
                <a:rPr lang="en-US" altLang="zh-CN" sz="1600" dirty="0">
                  <a:solidFill>
                    <a:schemeClr val="bg1"/>
                  </a:solidFill>
                  <a:latin typeface="+mn-ea"/>
                  <a:ea typeface="+mn-ea"/>
                </a:rPr>
                <a:t>14</a:t>
              </a:r>
              <a:r>
                <a:rPr lang="zh-CN" altLang="en-US" sz="1600" dirty="0">
                  <a:solidFill>
                    <a:schemeClr val="bg1"/>
                  </a:solidFill>
                  <a:latin typeface="+mn-ea"/>
                  <a:ea typeface="+mn-ea"/>
                </a:rPr>
                <a:t>份，保函金额合计</a:t>
              </a:r>
              <a:r>
                <a:rPr lang="en-US" altLang="zh-CN" sz="1600" dirty="0">
                  <a:solidFill>
                    <a:schemeClr val="bg1"/>
                  </a:solidFill>
                  <a:latin typeface="+mn-ea"/>
                  <a:ea typeface="+mn-ea"/>
                </a:rPr>
                <a:t>4.2</a:t>
              </a:r>
              <a:r>
                <a:rPr lang="zh-CN" altLang="en-US" sz="1600" dirty="0">
                  <a:solidFill>
                    <a:schemeClr val="bg1"/>
                  </a:solidFill>
                  <a:latin typeface="+mn-ea"/>
                  <a:ea typeface="+mn-ea"/>
                </a:rPr>
                <a:t>亿元</a:t>
              </a:r>
              <a:r>
                <a:rPr lang="zh-CN" altLang="en-US" sz="1600" dirty="0" smtClean="0">
                  <a:solidFill>
                    <a:schemeClr val="bg1"/>
                  </a:solidFill>
                  <a:latin typeface="+mn-ea"/>
                  <a:ea typeface="+mn-ea"/>
                </a:rPr>
                <a:t>，为</a:t>
              </a:r>
              <a:r>
                <a:rPr lang="zh-CN" altLang="en-US" sz="1600" dirty="0">
                  <a:solidFill>
                    <a:schemeClr val="bg1"/>
                  </a:solidFill>
                  <a:latin typeface="+mn-ea"/>
                  <a:ea typeface="+mn-ea"/>
                </a:rPr>
                <a:t>企业节省担保费用及资金成本近</a:t>
              </a:r>
              <a:r>
                <a:rPr lang="en-US" altLang="zh-CN" sz="1600" dirty="0">
                  <a:solidFill>
                    <a:schemeClr val="bg1"/>
                  </a:solidFill>
                  <a:latin typeface="+mn-ea"/>
                  <a:ea typeface="+mn-ea"/>
                </a:rPr>
                <a:t>300</a:t>
              </a:r>
              <a:r>
                <a:rPr lang="zh-CN" altLang="en-US" sz="1600" dirty="0">
                  <a:solidFill>
                    <a:schemeClr val="bg1"/>
                  </a:solidFill>
                  <a:latin typeface="+mn-ea"/>
                  <a:ea typeface="+mn-ea"/>
                </a:rPr>
                <a:t>万元</a:t>
              </a:r>
              <a:r>
                <a:rPr lang="zh-CN" altLang="en-US" sz="1600" dirty="0" smtClean="0">
                  <a:solidFill>
                    <a:schemeClr val="bg1"/>
                  </a:solidFill>
                  <a:latin typeface="+mn-ea"/>
                  <a:ea typeface="+mn-ea"/>
                </a:rPr>
                <a:t>。</a:t>
              </a:r>
              <a:endParaRPr lang="en-US" altLang="zh-CN" sz="1600" dirty="0" smtClean="0">
                <a:solidFill>
                  <a:schemeClr val="bg1"/>
                </a:solidFill>
                <a:latin typeface="+mn-ea"/>
                <a:ea typeface="+mn-ea"/>
              </a:endParaRPr>
            </a:p>
            <a:p>
              <a:pPr fontAlgn="auto"/>
              <a:endParaRPr lang="en-US" altLang="zh-CN" sz="1600" dirty="0" smtClean="0">
                <a:solidFill>
                  <a:schemeClr val="bg1"/>
                </a:solidFill>
                <a:latin typeface="+mn-ea"/>
                <a:ea typeface="+mn-ea"/>
              </a:endParaRPr>
            </a:p>
            <a:p>
              <a:pPr fontAlgn="auto"/>
              <a:r>
                <a:rPr lang="en-US" altLang="zh-CN" sz="1600" dirty="0" smtClean="0">
                  <a:solidFill>
                    <a:schemeClr val="bg1"/>
                  </a:solidFill>
                  <a:latin typeface="+mn-ea"/>
                  <a:ea typeface="+mn-ea"/>
                </a:rPr>
                <a:t>2019</a:t>
              </a:r>
              <a:r>
                <a:rPr lang="zh-CN" altLang="en-US" sz="1600" dirty="0" smtClean="0">
                  <a:solidFill>
                    <a:schemeClr val="bg1"/>
                  </a:solidFill>
                  <a:latin typeface="+mn-ea"/>
                  <a:ea typeface="+mn-ea"/>
                </a:rPr>
                <a:t>年</a:t>
              </a:r>
              <a:r>
                <a:rPr lang="en-US" altLang="zh-CN" sz="1600" dirty="0" smtClean="0">
                  <a:solidFill>
                    <a:schemeClr val="bg1"/>
                  </a:solidFill>
                  <a:latin typeface="+mn-ea"/>
                  <a:ea typeface="+mn-ea"/>
                </a:rPr>
                <a:t>1-8</a:t>
              </a:r>
              <a:r>
                <a:rPr lang="zh-CN" altLang="en-US" sz="1600" dirty="0" smtClean="0">
                  <a:solidFill>
                    <a:schemeClr val="bg1"/>
                  </a:solidFill>
                  <a:latin typeface="+mn-ea"/>
                  <a:ea typeface="+mn-ea"/>
                </a:rPr>
                <a:t>月，深圳关区累计备案关税保证保险</a:t>
              </a:r>
              <a:r>
                <a:rPr lang="en-US" altLang="zh-CN" sz="1600" dirty="0" smtClean="0">
                  <a:solidFill>
                    <a:schemeClr val="bg1"/>
                  </a:solidFill>
                  <a:latin typeface="+mn-ea"/>
                  <a:ea typeface="+mn-ea"/>
                </a:rPr>
                <a:t>612</a:t>
              </a:r>
              <a:r>
                <a:rPr lang="zh-CN" altLang="en-US" sz="1600" dirty="0" smtClean="0">
                  <a:solidFill>
                    <a:schemeClr val="bg1"/>
                  </a:solidFill>
                  <a:latin typeface="+mn-ea"/>
                  <a:ea typeface="+mn-ea"/>
                </a:rPr>
                <a:t>份，涉及进出口企业</a:t>
              </a:r>
              <a:r>
                <a:rPr lang="en-US" altLang="zh-CN" sz="1600" dirty="0" smtClean="0">
                  <a:solidFill>
                    <a:schemeClr val="bg1"/>
                  </a:solidFill>
                  <a:latin typeface="+mn-ea"/>
                  <a:ea typeface="+mn-ea"/>
                </a:rPr>
                <a:t>112</a:t>
              </a:r>
              <a:r>
                <a:rPr lang="zh-CN" altLang="en-US" sz="1600" dirty="0" smtClean="0">
                  <a:solidFill>
                    <a:schemeClr val="bg1"/>
                  </a:solidFill>
                  <a:latin typeface="+mn-ea"/>
                  <a:ea typeface="+mn-ea"/>
                </a:rPr>
                <a:t>家，保函金额合计</a:t>
              </a:r>
              <a:r>
                <a:rPr lang="en-US" altLang="zh-CN" sz="1600" dirty="0" smtClean="0">
                  <a:solidFill>
                    <a:schemeClr val="bg1"/>
                  </a:solidFill>
                  <a:latin typeface="+mn-ea"/>
                  <a:ea typeface="+mn-ea"/>
                </a:rPr>
                <a:t>32.18</a:t>
              </a:r>
              <a:r>
                <a:rPr lang="zh-CN" altLang="en-US" sz="1600" dirty="0" smtClean="0">
                  <a:solidFill>
                    <a:schemeClr val="bg1"/>
                  </a:solidFill>
                  <a:latin typeface="+mn-ea"/>
                  <a:ea typeface="+mn-ea"/>
                </a:rPr>
                <a:t>亿元。</a:t>
              </a:r>
              <a:endParaRPr lang="zh-CN" altLang="en-US" sz="1600" dirty="0">
                <a:solidFill>
                  <a:schemeClr val="bg1"/>
                </a:solidFill>
                <a:latin typeface="+mn-ea"/>
                <a:ea typeface="+mn-ea"/>
              </a:endParaRPr>
            </a:p>
          </p:txBody>
        </p:sp>
        <p:sp>
          <p:nvSpPr>
            <p:cNvPr id="53" name="TextBox 52"/>
            <p:cNvSpPr txBox="1"/>
            <p:nvPr/>
          </p:nvSpPr>
          <p:spPr bwMode="auto">
            <a:xfrm>
              <a:off x="6357950" y="857238"/>
              <a:ext cx="714375" cy="500063"/>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1400" dirty="0">
                <a:solidFill>
                  <a:srgbClr val="C00000"/>
                </a:solidFill>
                <a:latin typeface="+mj-ea"/>
                <a:ea typeface="+mj-ea"/>
              </a:endParaRPr>
            </a:p>
          </p:txBody>
        </p:sp>
      </p:grpSp>
      <p:pic>
        <p:nvPicPr>
          <p:cNvPr id="25" name="内容占位符 3" descr="20180907165718.jpg"/>
          <p:cNvPicPr>
            <a:picLocks noChangeAspect="1"/>
          </p:cNvPicPr>
          <p:nvPr/>
        </p:nvPicPr>
        <p:blipFill>
          <a:blip r:embed="rId4" cstate="print"/>
          <a:stretch>
            <a:fillRect/>
          </a:stretch>
        </p:blipFill>
        <p:spPr>
          <a:xfrm>
            <a:off x="847288" y="928674"/>
            <a:ext cx="3438893" cy="2292596"/>
          </a:xfrm>
          <a:prstGeom prst="rect">
            <a:avLst/>
          </a:prstGeom>
          <a:ln w="76200">
            <a:solidFill>
              <a:schemeClr val="accent1"/>
            </a:solidFill>
            <a:rou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34"/>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36" name="矩形 35"/>
          <p:cNvSpPr/>
          <p:nvPr/>
        </p:nvSpPr>
        <p:spPr>
          <a:xfrm>
            <a:off x="0" y="1689100"/>
            <a:ext cx="9144000" cy="140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zh-CN" altLang="en-US"/>
          </a:p>
        </p:txBody>
      </p:sp>
      <p:pic>
        <p:nvPicPr>
          <p:cNvPr id="37" name="图片 36"/>
          <p:cNvPicPr>
            <a:picLocks noChangeAspect="1"/>
          </p:cNvPicPr>
          <p:nvPr/>
        </p:nvPicPr>
        <p:blipFill>
          <a:blip r:embed="rId3" cstate="print"/>
          <a:srcRect l="26636"/>
          <a:stretch>
            <a:fillRect/>
          </a:stretch>
        </p:blipFill>
        <p:spPr bwMode="auto">
          <a:xfrm>
            <a:off x="2435225" y="0"/>
            <a:ext cx="6708775" cy="5143500"/>
          </a:xfrm>
          <a:prstGeom prst="rect">
            <a:avLst/>
          </a:prstGeom>
          <a:noFill/>
          <a:ln w="9525">
            <a:noFill/>
            <a:miter lim="800000"/>
            <a:headEnd/>
            <a:tailEnd/>
          </a:ln>
        </p:spPr>
      </p:pic>
      <p:sp>
        <p:nvSpPr>
          <p:cNvPr id="38" name="矩形 37"/>
          <p:cNvSpPr/>
          <p:nvPr/>
        </p:nvSpPr>
        <p:spPr>
          <a:xfrm>
            <a:off x="0" y="0"/>
            <a:ext cx="2435225"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zh-CN" altLang="en-US"/>
          </a:p>
        </p:txBody>
      </p:sp>
      <p:grpSp>
        <p:nvGrpSpPr>
          <p:cNvPr id="2" name="组合 38"/>
          <p:cNvGrpSpPr>
            <a:grpSpLocks/>
          </p:cNvGrpSpPr>
          <p:nvPr/>
        </p:nvGrpSpPr>
        <p:grpSpPr bwMode="auto">
          <a:xfrm>
            <a:off x="1171575" y="714375"/>
            <a:ext cx="1168400" cy="1758950"/>
            <a:chOff x="687345" y="1342594"/>
            <a:chExt cx="1167514" cy="1759119"/>
          </a:xfrm>
        </p:grpSpPr>
        <p:sp>
          <p:nvSpPr>
            <p:cNvPr id="40" name="TextBox 39"/>
            <p:cNvSpPr txBox="1"/>
            <p:nvPr/>
          </p:nvSpPr>
          <p:spPr>
            <a:xfrm>
              <a:off x="687345" y="1342594"/>
              <a:ext cx="1031093" cy="1655922"/>
            </a:xfrm>
            <a:prstGeom prst="rect">
              <a:avLst/>
            </a:prstGeom>
            <a:noFill/>
          </p:spPr>
          <p:txBody>
            <a:bodyPr vert="eaVert" wrap="none">
              <a:spAutoFit/>
            </a:bodyPr>
            <a:lstStyle/>
            <a:p>
              <a:pPr>
                <a:defRPr/>
              </a:pPr>
              <a:r>
                <a:rPr lang="zh-CN" altLang="en-US" sz="5500" spc="599" dirty="0">
                  <a:solidFill>
                    <a:schemeClr val="bg1"/>
                  </a:solidFill>
                  <a:latin typeface="微软雅黑" panose="020B0503020204020204" pitchFamily="34" charset="-122"/>
                  <a:ea typeface="微软雅黑" panose="020B0503020204020204" pitchFamily="34" charset="-122"/>
                </a:rPr>
                <a:t>目录</a:t>
              </a:r>
            </a:p>
          </p:txBody>
        </p:sp>
        <p:sp>
          <p:nvSpPr>
            <p:cNvPr id="41" name="TextBox 40"/>
            <p:cNvSpPr txBox="1"/>
            <p:nvPr/>
          </p:nvSpPr>
          <p:spPr>
            <a:xfrm>
              <a:off x="1393247" y="1893510"/>
              <a:ext cx="461612" cy="1208203"/>
            </a:xfrm>
            <a:prstGeom prst="rect">
              <a:avLst/>
            </a:prstGeom>
            <a:noFill/>
          </p:spPr>
          <p:txBody>
            <a:bodyPr vert="eaVert" wrap="none">
              <a:spAutoFit/>
            </a:bodyPr>
            <a:lstStyle/>
            <a:p>
              <a:pPr>
                <a:defRPr/>
              </a:pPr>
              <a:r>
                <a:rPr lang="en-US" altLang="zh-CN" spc="-150" dirty="0">
                  <a:solidFill>
                    <a:schemeClr val="bg1"/>
                  </a:solidFill>
                  <a:latin typeface="Arial" panose="020B0604020202020204" pitchFamily="34" charset="0"/>
                  <a:ea typeface="华文细黑" panose="02010600040101010101" pitchFamily="2" charset="-122"/>
                  <a:cs typeface="Arial" panose="020B0604020202020204" pitchFamily="34" charset="0"/>
                </a:rPr>
                <a:t>CONTENTS</a:t>
              </a:r>
              <a:endParaRPr lang="zh-CN" altLang="en-US" spc="-15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3" name="组合 41"/>
          <p:cNvGrpSpPr>
            <a:grpSpLocks/>
          </p:cNvGrpSpPr>
          <p:nvPr/>
        </p:nvGrpSpPr>
        <p:grpSpPr bwMode="auto">
          <a:xfrm>
            <a:off x="3714741" y="1268419"/>
            <a:ext cx="3714764" cy="722313"/>
            <a:chOff x="2987824" y="1300427"/>
            <a:chExt cx="3714789" cy="723276"/>
          </a:xfrm>
        </p:grpSpPr>
        <p:sp>
          <p:nvSpPr>
            <p:cNvPr id="43" name="TextBox 42"/>
            <p:cNvSpPr txBox="1"/>
            <p:nvPr/>
          </p:nvSpPr>
          <p:spPr>
            <a:xfrm>
              <a:off x="3626003" y="1408521"/>
              <a:ext cx="3076610" cy="464168"/>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mj-ea"/>
                  <a:ea typeface="+mj-ea"/>
                </a:rPr>
                <a:t>汇总征税</a:t>
              </a:r>
            </a:p>
          </p:txBody>
        </p:sp>
        <p:grpSp>
          <p:nvGrpSpPr>
            <p:cNvPr id="4" name="组合 43"/>
            <p:cNvGrpSpPr>
              <a:grpSpLocks/>
            </p:cNvGrpSpPr>
            <p:nvPr/>
          </p:nvGrpSpPr>
          <p:grpSpPr bwMode="auto">
            <a:xfrm>
              <a:off x="2987824" y="1300427"/>
              <a:ext cx="864096" cy="723276"/>
              <a:chOff x="2165941" y="1632858"/>
              <a:chExt cx="864096" cy="723276"/>
            </a:xfrm>
          </p:grpSpPr>
          <p:sp>
            <p:nvSpPr>
              <p:cNvPr id="45" name="五边形 44"/>
              <p:cNvSpPr/>
              <p:nvPr/>
            </p:nvSpPr>
            <p:spPr>
              <a:xfrm>
                <a:off x="2165941" y="1740952"/>
                <a:ext cx="863606" cy="460989"/>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506" name="TextBox 45"/>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1</a:t>
                </a:r>
                <a:endParaRPr lang="zh-CN" altLang="en-US" sz="4100" b="0">
                  <a:solidFill>
                    <a:schemeClr val="bg1"/>
                  </a:solidFill>
                  <a:latin typeface="Arial Black" pitchFamily="34" charset="0"/>
                  <a:ea typeface="Arial Unicode MS"/>
                  <a:cs typeface="Arial Unicode MS"/>
                </a:endParaRPr>
              </a:p>
            </p:txBody>
          </p:sp>
        </p:grpSp>
      </p:grpSp>
      <p:sp>
        <p:nvSpPr>
          <p:cNvPr id="20" name="下箭头 19"/>
          <p:cNvSpPr/>
          <p:nvPr/>
        </p:nvSpPr>
        <p:spPr>
          <a:xfrm rot="16200000">
            <a:off x="3143240" y="3000381"/>
            <a:ext cx="357187" cy="357187"/>
          </a:xfrm>
          <a:prstGeom prst="downArrow">
            <a:avLst/>
          </a:prstGeom>
          <a:solidFill>
            <a:srgbClr val="007CD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p>
        </p:txBody>
      </p:sp>
      <p:grpSp>
        <p:nvGrpSpPr>
          <p:cNvPr id="5" name="组合 21"/>
          <p:cNvGrpSpPr>
            <a:grpSpLocks/>
          </p:cNvGrpSpPr>
          <p:nvPr/>
        </p:nvGrpSpPr>
        <p:grpSpPr bwMode="auto">
          <a:xfrm>
            <a:off x="3714741" y="2847982"/>
            <a:ext cx="3714764" cy="723900"/>
            <a:chOff x="2987824" y="1300427"/>
            <a:chExt cx="3714789" cy="723276"/>
          </a:xfrm>
        </p:grpSpPr>
        <p:sp>
          <p:nvSpPr>
            <p:cNvPr id="23" name="TextBox 22"/>
            <p:cNvSpPr txBox="1"/>
            <p:nvPr/>
          </p:nvSpPr>
          <p:spPr>
            <a:xfrm>
              <a:off x="3626003" y="1408284"/>
              <a:ext cx="3076610" cy="4631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微软雅黑" pitchFamily="34" charset="-122"/>
                </a:rPr>
                <a:t>对美加征关税商品排除</a:t>
              </a:r>
            </a:p>
          </p:txBody>
        </p:sp>
        <p:grpSp>
          <p:nvGrpSpPr>
            <p:cNvPr id="6" name="组合 43"/>
            <p:cNvGrpSpPr>
              <a:grpSpLocks/>
            </p:cNvGrpSpPr>
            <p:nvPr/>
          </p:nvGrpSpPr>
          <p:grpSpPr bwMode="auto">
            <a:xfrm>
              <a:off x="2987824" y="1300427"/>
              <a:ext cx="864096" cy="723276"/>
              <a:chOff x="2165941" y="1632858"/>
              <a:chExt cx="864096" cy="723276"/>
            </a:xfrm>
          </p:grpSpPr>
          <p:sp>
            <p:nvSpPr>
              <p:cNvPr id="25" name="五边形 24"/>
              <p:cNvSpPr/>
              <p:nvPr/>
            </p:nvSpPr>
            <p:spPr>
              <a:xfrm>
                <a:off x="2165941" y="1740715"/>
                <a:ext cx="863606" cy="461564"/>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502" name="TextBox 25"/>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3</a:t>
                </a:r>
                <a:endParaRPr lang="zh-CN" altLang="en-US" sz="4100" b="0">
                  <a:solidFill>
                    <a:schemeClr val="bg1"/>
                  </a:solidFill>
                  <a:latin typeface="Arial Black" pitchFamily="34" charset="0"/>
                  <a:ea typeface="Arial Unicode MS"/>
                  <a:cs typeface="Arial Unicode MS"/>
                </a:endParaRPr>
              </a:p>
            </p:txBody>
          </p:sp>
        </p:grpSp>
      </p:grpSp>
      <p:grpSp>
        <p:nvGrpSpPr>
          <p:cNvPr id="7" name="组合 32"/>
          <p:cNvGrpSpPr>
            <a:grpSpLocks/>
          </p:cNvGrpSpPr>
          <p:nvPr/>
        </p:nvGrpSpPr>
        <p:grpSpPr bwMode="auto">
          <a:xfrm>
            <a:off x="3714741" y="2062169"/>
            <a:ext cx="3714764" cy="723900"/>
            <a:chOff x="2987824" y="1300427"/>
            <a:chExt cx="3714789" cy="723276"/>
          </a:xfrm>
        </p:grpSpPr>
        <p:sp>
          <p:nvSpPr>
            <p:cNvPr id="34" name="TextBox 33"/>
            <p:cNvSpPr txBox="1"/>
            <p:nvPr/>
          </p:nvSpPr>
          <p:spPr>
            <a:xfrm>
              <a:off x="3626003" y="1408284"/>
              <a:ext cx="3076610" cy="4631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mj-ea"/>
                </a:rPr>
                <a:t>多元化税收担保</a:t>
              </a:r>
            </a:p>
          </p:txBody>
        </p:sp>
        <p:grpSp>
          <p:nvGrpSpPr>
            <p:cNvPr id="8" name="组合 43"/>
            <p:cNvGrpSpPr>
              <a:grpSpLocks/>
            </p:cNvGrpSpPr>
            <p:nvPr/>
          </p:nvGrpSpPr>
          <p:grpSpPr bwMode="auto">
            <a:xfrm>
              <a:off x="2987824" y="1300427"/>
              <a:ext cx="864096" cy="723276"/>
              <a:chOff x="2165941" y="1632858"/>
              <a:chExt cx="864096" cy="723276"/>
            </a:xfrm>
          </p:grpSpPr>
          <p:sp>
            <p:nvSpPr>
              <p:cNvPr id="53" name="五边形 52"/>
              <p:cNvSpPr/>
              <p:nvPr/>
            </p:nvSpPr>
            <p:spPr>
              <a:xfrm>
                <a:off x="2165941" y="1740715"/>
                <a:ext cx="863606" cy="4615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498" name="TextBox 53"/>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2</a:t>
                </a:r>
                <a:endParaRPr lang="zh-CN" altLang="en-US" sz="4100" b="0">
                  <a:solidFill>
                    <a:schemeClr val="bg1"/>
                  </a:solidFill>
                  <a:latin typeface="Arial Black" pitchFamily="34" charset="0"/>
                  <a:ea typeface="Arial Unicode MS"/>
                  <a:cs typeface="Arial Unicode MS"/>
                </a:endParaRPr>
              </a:p>
            </p:txBody>
          </p:sp>
        </p:grpSp>
      </p:gr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smtClean="0">
                <a:latin typeface="+mn-ea"/>
                <a:ea typeface="+mn-ea"/>
              </a:rPr>
              <a:t>对</a:t>
            </a:r>
            <a:r>
              <a:rPr lang="zh-CN" altLang="en-US" sz="1600" i="0" dirty="0">
                <a:latin typeface="+mn-ea"/>
                <a:ea typeface="+mn-ea"/>
              </a:rPr>
              <a:t>美加征关税</a:t>
            </a:r>
            <a:r>
              <a:rPr lang="zh-CN" altLang="en-US" sz="1600" i="0" dirty="0" smtClean="0">
                <a:latin typeface="+mn-ea"/>
                <a:ea typeface="+mn-ea"/>
              </a:rPr>
              <a:t>商品排除</a:t>
            </a:r>
            <a:endParaRPr lang="zh-CN" altLang="en-US" sz="1600" i="0" dirty="0">
              <a:latin typeface="+mn-ea"/>
              <a:ea typeface="+mn-ea"/>
            </a:endParaRP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22" name="组合 63"/>
          <p:cNvGrpSpPr>
            <a:grpSpLocks/>
          </p:cNvGrpSpPr>
          <p:nvPr/>
        </p:nvGrpSpPr>
        <p:grpSpPr bwMode="auto">
          <a:xfrm>
            <a:off x="557412" y="1296936"/>
            <a:ext cx="8029177" cy="3507062"/>
            <a:chOff x="1358950" y="1173758"/>
            <a:chExt cx="7072312" cy="3482975"/>
          </a:xfrm>
        </p:grpSpPr>
        <p:sp>
          <p:nvSpPr>
            <p:cNvPr id="2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24"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34" name="矩形 33"/>
          <p:cNvSpPr/>
          <p:nvPr/>
        </p:nvSpPr>
        <p:spPr>
          <a:xfrm>
            <a:off x="747202" y="1511241"/>
            <a:ext cx="8001262" cy="3539430"/>
          </a:xfrm>
          <a:prstGeom prst="rect">
            <a:avLst/>
          </a:prstGeom>
        </p:spPr>
        <p:txBody>
          <a:bodyPr wrap="square">
            <a:spAutoFit/>
          </a:bodyPr>
          <a:lstStyle/>
          <a:p>
            <a:pPr fontAlgn="auto"/>
            <a:r>
              <a:rPr lang="en-US" altLang="zh-CN" sz="1600" dirty="0">
                <a:latin typeface="+mn-ea"/>
                <a:ea typeface="+mn-ea"/>
              </a:rPr>
              <a:t>《</a:t>
            </a:r>
            <a:r>
              <a:rPr lang="zh-CN" altLang="en-US" sz="1600" dirty="0">
                <a:latin typeface="+mn-ea"/>
                <a:ea typeface="+mn-ea"/>
              </a:rPr>
              <a:t>国务院关税税则委员会关于试行开展对美加征关税商品排除工作的公告</a:t>
            </a:r>
            <a:r>
              <a:rPr lang="en-US" altLang="zh-CN" sz="1600" dirty="0">
                <a:latin typeface="+mn-ea"/>
                <a:ea typeface="+mn-ea"/>
              </a:rPr>
              <a:t>》</a:t>
            </a:r>
            <a:r>
              <a:rPr lang="zh-CN" altLang="en-US" sz="1600" dirty="0">
                <a:latin typeface="+mn-ea"/>
                <a:ea typeface="+mn-ea"/>
              </a:rPr>
              <a:t>（税委会公告</a:t>
            </a:r>
            <a:r>
              <a:rPr lang="en-US" altLang="zh-CN" sz="1600" dirty="0">
                <a:latin typeface="+mn-ea"/>
                <a:ea typeface="+mn-ea"/>
              </a:rPr>
              <a:t>〔2019〕2</a:t>
            </a:r>
            <a:r>
              <a:rPr lang="zh-CN" altLang="en-US" sz="1600" dirty="0">
                <a:latin typeface="+mn-ea"/>
                <a:ea typeface="+mn-ea"/>
              </a:rPr>
              <a:t>号</a:t>
            </a:r>
            <a:r>
              <a:rPr lang="zh-CN" altLang="en-US" sz="1600" dirty="0" smtClean="0">
                <a:latin typeface="+mn-ea"/>
                <a:ea typeface="+mn-ea"/>
              </a:rPr>
              <a:t>）</a:t>
            </a:r>
            <a:endParaRPr lang="en-US" altLang="zh-CN" sz="1600" dirty="0" smtClean="0">
              <a:latin typeface="+mn-ea"/>
              <a:ea typeface="+mn-ea"/>
            </a:endParaRPr>
          </a:p>
          <a:p>
            <a:pPr fontAlgn="auto"/>
            <a:endParaRPr lang="en-US" altLang="zh-CN" sz="1600" dirty="0">
              <a:latin typeface="+mn-ea"/>
              <a:ea typeface="+mn-ea"/>
            </a:endParaRPr>
          </a:p>
          <a:p>
            <a:pPr fontAlgn="auto"/>
            <a:r>
              <a:rPr lang="zh-CN" altLang="en-US" sz="1600" dirty="0">
                <a:latin typeface="+mn-ea"/>
                <a:ea typeface="+mn-ea"/>
              </a:rPr>
              <a:t>（一）第一</a:t>
            </a:r>
            <a:r>
              <a:rPr lang="zh-CN" altLang="en-US" sz="1600" dirty="0" smtClean="0">
                <a:latin typeface="+mn-ea"/>
                <a:ea typeface="+mn-ea"/>
              </a:rPr>
              <a:t>批对美加征关税商品清单</a:t>
            </a:r>
            <a:endParaRPr lang="zh-CN" altLang="en-US" sz="1600" dirty="0">
              <a:latin typeface="+mn-ea"/>
              <a:ea typeface="+mn-ea"/>
            </a:endParaRPr>
          </a:p>
          <a:p>
            <a:pPr fontAlgn="auto"/>
            <a:r>
              <a:rPr lang="en-US" altLang="zh-CN" sz="1600" dirty="0">
                <a:latin typeface="+mn-ea"/>
                <a:ea typeface="+mn-ea"/>
              </a:rPr>
              <a:t>1.《</a:t>
            </a:r>
            <a:r>
              <a:rPr lang="zh-CN" altLang="en-US" sz="1600" dirty="0">
                <a:latin typeface="+mn-ea"/>
                <a:ea typeface="+mn-ea"/>
              </a:rPr>
              <a:t>国务院关税税则委员会关于对原产于美国</a:t>
            </a:r>
            <a:r>
              <a:rPr lang="en-US" altLang="zh-CN" sz="1600" dirty="0">
                <a:latin typeface="+mn-ea"/>
                <a:ea typeface="+mn-ea"/>
              </a:rPr>
              <a:t>500</a:t>
            </a:r>
            <a:r>
              <a:rPr lang="zh-CN" altLang="en-US" sz="1600" dirty="0">
                <a:latin typeface="+mn-ea"/>
                <a:ea typeface="+mn-ea"/>
              </a:rPr>
              <a:t>亿美元进口商品加征关税的公告</a:t>
            </a:r>
            <a:r>
              <a:rPr lang="en-US" altLang="zh-CN" sz="1600" dirty="0">
                <a:latin typeface="+mn-ea"/>
                <a:ea typeface="+mn-ea"/>
              </a:rPr>
              <a:t>》</a:t>
            </a:r>
            <a:r>
              <a:rPr lang="zh-CN" altLang="en-US" sz="1600" dirty="0">
                <a:latin typeface="+mn-ea"/>
                <a:ea typeface="+mn-ea"/>
              </a:rPr>
              <a:t>（税委会公告</a:t>
            </a:r>
            <a:r>
              <a:rPr lang="en-US" altLang="zh-CN" sz="1600" dirty="0">
                <a:latin typeface="+mn-ea"/>
                <a:ea typeface="+mn-ea"/>
              </a:rPr>
              <a:t>〔2018〕5</a:t>
            </a:r>
            <a:r>
              <a:rPr lang="zh-CN" altLang="en-US" sz="1600" dirty="0">
                <a:latin typeface="+mn-ea"/>
                <a:ea typeface="+mn-ea"/>
              </a:rPr>
              <a:t>号）所附商品清单一；</a:t>
            </a:r>
          </a:p>
          <a:p>
            <a:pPr fontAlgn="auto"/>
            <a:r>
              <a:rPr lang="en-US" altLang="zh-CN" sz="1600" dirty="0">
                <a:latin typeface="+mn-ea"/>
                <a:ea typeface="+mn-ea"/>
              </a:rPr>
              <a:t>2.《</a:t>
            </a:r>
            <a:r>
              <a:rPr lang="zh-CN" altLang="en-US" sz="1600" dirty="0">
                <a:latin typeface="+mn-ea"/>
                <a:ea typeface="+mn-ea"/>
              </a:rPr>
              <a:t>国务院关税税则委员会关于对原产于美国约</a:t>
            </a:r>
            <a:r>
              <a:rPr lang="en-US" altLang="zh-CN" sz="1600" dirty="0">
                <a:latin typeface="+mn-ea"/>
                <a:ea typeface="+mn-ea"/>
              </a:rPr>
              <a:t>160</a:t>
            </a:r>
            <a:r>
              <a:rPr lang="zh-CN" altLang="en-US" sz="1600" dirty="0">
                <a:latin typeface="+mn-ea"/>
                <a:ea typeface="+mn-ea"/>
              </a:rPr>
              <a:t>亿美元进口商品加征关税的公告</a:t>
            </a:r>
            <a:r>
              <a:rPr lang="en-US" altLang="zh-CN" sz="1600" dirty="0">
                <a:latin typeface="+mn-ea"/>
                <a:ea typeface="+mn-ea"/>
              </a:rPr>
              <a:t>》</a:t>
            </a:r>
            <a:r>
              <a:rPr lang="zh-CN" altLang="en-US" sz="1600" dirty="0">
                <a:latin typeface="+mn-ea"/>
                <a:ea typeface="+mn-ea"/>
              </a:rPr>
              <a:t>（税委会公告</a:t>
            </a:r>
            <a:r>
              <a:rPr lang="en-US" altLang="zh-CN" sz="1600" dirty="0">
                <a:latin typeface="+mn-ea"/>
                <a:ea typeface="+mn-ea"/>
              </a:rPr>
              <a:t>〔2018〕7</a:t>
            </a:r>
            <a:r>
              <a:rPr lang="zh-CN" altLang="en-US" sz="1600" dirty="0">
                <a:latin typeface="+mn-ea"/>
                <a:ea typeface="+mn-ea"/>
              </a:rPr>
              <a:t>号）所附商品清单二。</a:t>
            </a:r>
          </a:p>
          <a:p>
            <a:pPr fontAlgn="auto"/>
            <a:r>
              <a:rPr lang="zh-CN" altLang="en-US" sz="1600" dirty="0">
                <a:latin typeface="+mn-ea"/>
                <a:ea typeface="+mn-ea"/>
              </a:rPr>
              <a:t>（二）第二</a:t>
            </a:r>
            <a:r>
              <a:rPr lang="zh-CN" altLang="en-US" sz="1600" dirty="0" smtClean="0">
                <a:latin typeface="+mn-ea"/>
                <a:ea typeface="+mn-ea"/>
              </a:rPr>
              <a:t>批对美加征关税商品清单</a:t>
            </a:r>
            <a:endParaRPr lang="zh-CN" altLang="en-US" sz="1600" dirty="0">
              <a:latin typeface="+mn-ea"/>
              <a:ea typeface="+mn-ea"/>
            </a:endParaRPr>
          </a:p>
          <a:p>
            <a:pPr fontAlgn="auto"/>
            <a:r>
              <a:rPr lang="en-US" altLang="zh-CN" sz="1600" dirty="0">
                <a:latin typeface="+mn-ea"/>
                <a:ea typeface="+mn-ea"/>
              </a:rPr>
              <a:t>《</a:t>
            </a:r>
            <a:r>
              <a:rPr lang="zh-CN" altLang="en-US" sz="1600" dirty="0">
                <a:latin typeface="+mn-ea"/>
                <a:ea typeface="+mn-ea"/>
              </a:rPr>
              <a:t>国务院关税税则委员会关于对原产于美国的部分进口商品（第二批）加征关税的公告</a:t>
            </a:r>
            <a:r>
              <a:rPr lang="en-US" altLang="zh-CN" sz="1600" dirty="0">
                <a:latin typeface="+mn-ea"/>
                <a:ea typeface="+mn-ea"/>
              </a:rPr>
              <a:t>》</a:t>
            </a:r>
            <a:r>
              <a:rPr lang="zh-CN" altLang="en-US" sz="1600" dirty="0">
                <a:latin typeface="+mn-ea"/>
                <a:ea typeface="+mn-ea"/>
              </a:rPr>
              <a:t>（税委会公告</a:t>
            </a:r>
            <a:r>
              <a:rPr lang="en-US" altLang="zh-CN" sz="1600" dirty="0">
                <a:latin typeface="+mn-ea"/>
                <a:ea typeface="+mn-ea"/>
              </a:rPr>
              <a:t>〔2018〕6</a:t>
            </a:r>
            <a:r>
              <a:rPr lang="zh-CN" altLang="en-US" sz="1600" dirty="0">
                <a:latin typeface="+mn-ea"/>
                <a:ea typeface="+mn-ea"/>
              </a:rPr>
              <a:t>号）所附的附件</a:t>
            </a:r>
            <a:r>
              <a:rPr lang="en-US" altLang="zh-CN" sz="1600" dirty="0">
                <a:latin typeface="+mn-ea"/>
                <a:ea typeface="+mn-ea"/>
              </a:rPr>
              <a:t>1-4</a:t>
            </a:r>
            <a:r>
              <a:rPr lang="zh-CN" altLang="en-US" sz="1600" dirty="0">
                <a:latin typeface="+mn-ea"/>
                <a:ea typeface="+mn-ea"/>
              </a:rPr>
              <a:t>商品。</a:t>
            </a:r>
          </a:p>
          <a:p>
            <a:pPr fontAlgn="auto"/>
            <a:r>
              <a:rPr lang="zh-CN" altLang="en-US" sz="1600" dirty="0">
                <a:latin typeface="+mn-ea"/>
                <a:ea typeface="+mn-ea"/>
              </a:rPr>
              <a:t>（三）以上两批商品不包括汽车及零部件等已停止或已暂停加征关税 加征关税的商品。</a:t>
            </a:r>
          </a:p>
          <a:p>
            <a:pPr fontAlgn="auto"/>
            <a:endParaRPr lang="en-US" altLang="zh-CN" sz="1600" dirty="0" smtClean="0">
              <a:latin typeface="+mn-ea"/>
              <a:ea typeface="+mn-ea"/>
            </a:endParaRPr>
          </a:p>
          <a:p>
            <a:pPr fontAlgn="auto"/>
            <a:endParaRPr lang="zh-CN" altLang="en-US" sz="1600" dirty="0">
              <a:latin typeface="+mn-ea"/>
              <a:ea typeface="+mn-ea"/>
            </a:endParaRPr>
          </a:p>
        </p:txBody>
      </p:sp>
      <p:grpSp>
        <p:nvGrpSpPr>
          <p:cNvPr id="2" name="组合 1"/>
          <p:cNvGrpSpPr/>
          <p:nvPr/>
        </p:nvGrpSpPr>
        <p:grpSpPr>
          <a:xfrm>
            <a:off x="518599" y="1154058"/>
            <a:ext cx="1571627" cy="357181"/>
            <a:chOff x="1115616" y="1154061"/>
            <a:chExt cx="1571627" cy="357181"/>
          </a:xfrm>
        </p:grpSpPr>
        <p:sp>
          <p:nvSpPr>
            <p:cNvPr id="21" name="Freeform 6"/>
            <p:cNvSpPr>
              <a:spLocks noChangeArrowheads="1"/>
            </p:cNvSpPr>
            <p:nvPr/>
          </p:nvSpPr>
          <p:spPr bwMode="auto">
            <a:xfrm>
              <a:off x="1336280" y="1154061"/>
              <a:ext cx="1350963" cy="203200"/>
            </a:xfrm>
            <a:custGeom>
              <a:avLst/>
              <a:gdLst>
                <a:gd name="T0" fmla="*/ 2147483647 w 3270"/>
                <a:gd name="T1" fmla="*/ 2147483647 h 261"/>
                <a:gd name="T2" fmla="*/ 2147483647 w 3270"/>
                <a:gd name="T3" fmla="*/ 2147483647 h 261"/>
                <a:gd name="T4" fmla="*/ 2147483647 w 3270"/>
                <a:gd name="T5" fmla="*/ 0 h 261"/>
                <a:gd name="T6" fmla="*/ 0 w 3270"/>
                <a:gd name="T7" fmla="*/ 0 h 261"/>
                <a:gd name="T8" fmla="*/ 2147483647 w 3270"/>
                <a:gd name="T9" fmla="*/ 2147483647 h 261"/>
                <a:gd name="T10" fmla="*/ 0 60000 65536"/>
                <a:gd name="T11" fmla="*/ 0 60000 65536"/>
                <a:gd name="T12" fmla="*/ 0 60000 65536"/>
                <a:gd name="T13" fmla="*/ 0 60000 65536"/>
                <a:gd name="T14" fmla="*/ 0 60000 65536"/>
                <a:gd name="T15" fmla="*/ 0 w 3270"/>
                <a:gd name="T16" fmla="*/ 0 h 261"/>
                <a:gd name="T17" fmla="*/ 3270 w 3270"/>
                <a:gd name="T18" fmla="*/ 261 h 261"/>
              </a:gdLst>
              <a:ahLst/>
              <a:cxnLst>
                <a:cxn ang="T10">
                  <a:pos x="T0" y="T1"/>
                </a:cxn>
                <a:cxn ang="T11">
                  <a:pos x="T2" y="T3"/>
                </a:cxn>
                <a:cxn ang="T12">
                  <a:pos x="T4" y="T5"/>
                </a:cxn>
                <a:cxn ang="T13">
                  <a:pos x="T6" y="T7"/>
                </a:cxn>
                <a:cxn ang="T14">
                  <a:pos x="T8" y="T9"/>
                </a:cxn>
              </a:cxnLst>
              <a:rect l="T15" t="T16" r="T17" b="T18"/>
              <a:pathLst>
                <a:path w="3270" h="261">
                  <a:moveTo>
                    <a:pt x="249" y="261"/>
                  </a:moveTo>
                  <a:lnTo>
                    <a:pt x="3270" y="261"/>
                  </a:lnTo>
                  <a:lnTo>
                    <a:pt x="3022" y="0"/>
                  </a:lnTo>
                  <a:lnTo>
                    <a:pt x="0" y="0"/>
                  </a:lnTo>
                  <a:lnTo>
                    <a:pt x="249" y="261"/>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3" name="Freeform 7"/>
            <p:cNvSpPr>
              <a:spLocks noChangeArrowheads="1"/>
            </p:cNvSpPr>
            <p:nvPr/>
          </p:nvSpPr>
          <p:spPr bwMode="auto">
            <a:xfrm>
              <a:off x="1129905" y="1154062"/>
              <a:ext cx="1414463" cy="357180"/>
            </a:xfrm>
            <a:custGeom>
              <a:avLst/>
              <a:gdLst>
                <a:gd name="T0" fmla="*/ 2147483647 w 3022"/>
                <a:gd name="T1" fmla="*/ 0 h 2098"/>
                <a:gd name="T2" fmla="*/ 0 w 3022"/>
                <a:gd name="T3" fmla="*/ 0 h 2098"/>
                <a:gd name="T4" fmla="*/ 0 w 3022"/>
                <a:gd name="T5" fmla="*/ 2147483647 h 2098"/>
                <a:gd name="T6" fmla="*/ 2147483647 w 3022"/>
                <a:gd name="T7" fmla="*/ 2147483647 h 2098"/>
                <a:gd name="T8" fmla="*/ 2147483647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42" name="Rectangle 11"/>
            <p:cNvSpPr>
              <a:spLocks noChangeArrowheads="1"/>
            </p:cNvSpPr>
            <p:nvPr/>
          </p:nvSpPr>
          <p:spPr bwMode="auto">
            <a:xfrm>
              <a:off x="1115616" y="1172687"/>
              <a:ext cx="1357313" cy="338554"/>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1600" dirty="0" smtClean="0">
                  <a:solidFill>
                    <a:srgbClr val="FFFFFF"/>
                  </a:solidFill>
                  <a:latin typeface="+mn-ea"/>
                  <a:ea typeface="+mn-ea"/>
                </a:rPr>
                <a:t>申请范围</a:t>
              </a:r>
              <a:endParaRPr lang="zh-CN" altLang="en-US" sz="1600" dirty="0">
                <a:solidFill>
                  <a:srgbClr val="FFFFFF"/>
                </a:solidFill>
                <a:latin typeface="+mn-ea"/>
                <a:ea typeface="+mn-ea"/>
              </a:endParaRPr>
            </a:p>
          </p:txBody>
        </p:sp>
      </p:grpSp>
    </p:spTree>
    <p:extLst>
      <p:ext uri="{BB962C8B-B14F-4D97-AF65-F5344CB8AC3E}">
        <p14:creationId xmlns="" xmlns:p14="http://schemas.microsoft.com/office/powerpoint/2010/main" val="3959194101"/>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smtClean="0">
                <a:latin typeface="+mn-ea"/>
                <a:ea typeface="+mn-ea"/>
              </a:rPr>
              <a:t>对</a:t>
            </a:r>
            <a:r>
              <a:rPr lang="zh-CN" altLang="en-US" sz="1600" i="0" dirty="0">
                <a:latin typeface="+mn-ea"/>
                <a:ea typeface="+mn-ea"/>
              </a:rPr>
              <a:t>美加征关税</a:t>
            </a:r>
            <a:r>
              <a:rPr lang="zh-CN" altLang="en-US" sz="1600" i="0" dirty="0" smtClean="0">
                <a:latin typeface="+mn-ea"/>
                <a:ea typeface="+mn-ea"/>
              </a:rPr>
              <a:t>商品排除</a:t>
            </a:r>
            <a:endParaRPr lang="zh-CN" altLang="en-US" sz="1600" i="0" dirty="0">
              <a:latin typeface="+mn-ea"/>
              <a:ea typeface="+mn-ea"/>
            </a:endParaRP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sp>
        <p:nvSpPr>
          <p:cNvPr id="12" name="Freeform 6"/>
          <p:cNvSpPr>
            <a:spLocks noChangeArrowheads="1"/>
          </p:cNvSpPr>
          <p:nvPr/>
        </p:nvSpPr>
        <p:spPr bwMode="auto">
          <a:xfrm>
            <a:off x="1336280" y="1154061"/>
            <a:ext cx="1350963" cy="203200"/>
          </a:xfrm>
          <a:custGeom>
            <a:avLst/>
            <a:gdLst>
              <a:gd name="T0" fmla="*/ 2147483647 w 3270"/>
              <a:gd name="T1" fmla="*/ 2147483647 h 261"/>
              <a:gd name="T2" fmla="*/ 2147483647 w 3270"/>
              <a:gd name="T3" fmla="*/ 2147483647 h 261"/>
              <a:gd name="T4" fmla="*/ 2147483647 w 3270"/>
              <a:gd name="T5" fmla="*/ 0 h 261"/>
              <a:gd name="T6" fmla="*/ 0 w 3270"/>
              <a:gd name="T7" fmla="*/ 0 h 261"/>
              <a:gd name="T8" fmla="*/ 2147483647 w 3270"/>
              <a:gd name="T9" fmla="*/ 2147483647 h 261"/>
              <a:gd name="T10" fmla="*/ 0 60000 65536"/>
              <a:gd name="T11" fmla="*/ 0 60000 65536"/>
              <a:gd name="T12" fmla="*/ 0 60000 65536"/>
              <a:gd name="T13" fmla="*/ 0 60000 65536"/>
              <a:gd name="T14" fmla="*/ 0 60000 65536"/>
              <a:gd name="T15" fmla="*/ 0 w 3270"/>
              <a:gd name="T16" fmla="*/ 0 h 261"/>
              <a:gd name="T17" fmla="*/ 3270 w 3270"/>
              <a:gd name="T18" fmla="*/ 261 h 261"/>
            </a:gdLst>
            <a:ahLst/>
            <a:cxnLst>
              <a:cxn ang="T10">
                <a:pos x="T0" y="T1"/>
              </a:cxn>
              <a:cxn ang="T11">
                <a:pos x="T2" y="T3"/>
              </a:cxn>
              <a:cxn ang="T12">
                <a:pos x="T4" y="T5"/>
              </a:cxn>
              <a:cxn ang="T13">
                <a:pos x="T6" y="T7"/>
              </a:cxn>
              <a:cxn ang="T14">
                <a:pos x="T8" y="T9"/>
              </a:cxn>
            </a:cxnLst>
            <a:rect l="T15" t="T16" r="T17" b="T18"/>
            <a:pathLst>
              <a:path w="3270" h="261">
                <a:moveTo>
                  <a:pt x="249" y="261"/>
                </a:moveTo>
                <a:lnTo>
                  <a:pt x="3270" y="261"/>
                </a:lnTo>
                <a:lnTo>
                  <a:pt x="3022" y="0"/>
                </a:lnTo>
                <a:lnTo>
                  <a:pt x="0" y="0"/>
                </a:lnTo>
                <a:lnTo>
                  <a:pt x="249" y="261"/>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nvGrpSpPr>
          <p:cNvPr id="13" name="组合 63"/>
          <p:cNvGrpSpPr>
            <a:grpSpLocks/>
          </p:cNvGrpSpPr>
          <p:nvPr/>
        </p:nvGrpSpPr>
        <p:grpSpPr bwMode="auto">
          <a:xfrm>
            <a:off x="1187054" y="1296936"/>
            <a:ext cx="7004446" cy="3261293"/>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15"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16" name="Freeform 7"/>
          <p:cNvSpPr>
            <a:spLocks noChangeArrowheads="1"/>
          </p:cNvSpPr>
          <p:nvPr/>
        </p:nvSpPr>
        <p:spPr bwMode="auto">
          <a:xfrm>
            <a:off x="1129905" y="1154062"/>
            <a:ext cx="1414463" cy="357180"/>
          </a:xfrm>
          <a:custGeom>
            <a:avLst/>
            <a:gdLst>
              <a:gd name="T0" fmla="*/ 2147483647 w 3022"/>
              <a:gd name="T1" fmla="*/ 0 h 2098"/>
              <a:gd name="T2" fmla="*/ 0 w 3022"/>
              <a:gd name="T3" fmla="*/ 0 h 2098"/>
              <a:gd name="T4" fmla="*/ 0 w 3022"/>
              <a:gd name="T5" fmla="*/ 2147483647 h 2098"/>
              <a:gd name="T6" fmla="*/ 2147483647 w 3022"/>
              <a:gd name="T7" fmla="*/ 2147483647 h 2098"/>
              <a:gd name="T8" fmla="*/ 2147483647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17" name="矩形 16"/>
          <p:cNvSpPr/>
          <p:nvPr/>
        </p:nvSpPr>
        <p:spPr>
          <a:xfrm>
            <a:off x="1258482" y="1511241"/>
            <a:ext cx="6646079" cy="2554545"/>
          </a:xfrm>
          <a:prstGeom prst="rect">
            <a:avLst/>
          </a:prstGeom>
        </p:spPr>
        <p:txBody>
          <a:bodyPr wrap="square">
            <a:spAutoFit/>
          </a:bodyPr>
          <a:lstStyle/>
          <a:p>
            <a:pPr fontAlgn="auto"/>
            <a:r>
              <a:rPr lang="zh-CN" altLang="en-US" sz="1600" dirty="0">
                <a:latin typeface="+mn-ea"/>
                <a:ea typeface="+mn-ea"/>
              </a:rPr>
              <a:t>（一）申请方式</a:t>
            </a:r>
          </a:p>
          <a:p>
            <a:pPr fontAlgn="auto"/>
            <a:r>
              <a:rPr lang="zh-CN" altLang="en-US" sz="1600" dirty="0">
                <a:latin typeface="+mn-ea"/>
                <a:ea typeface="+mn-ea"/>
              </a:rPr>
              <a:t>申请主体应通过财政部关税政策研究中心网址</a:t>
            </a:r>
            <a:r>
              <a:rPr lang="en-US" altLang="zh-CN" sz="1600" dirty="0">
                <a:latin typeface="+mn-ea"/>
                <a:ea typeface="+mn-ea"/>
              </a:rPr>
              <a:t>http://gszx.mof.gov.cn</a:t>
            </a:r>
            <a:r>
              <a:rPr lang="zh-CN" altLang="en-US" sz="1600" dirty="0">
                <a:latin typeface="+mn-ea"/>
                <a:ea typeface="+mn-ea"/>
              </a:rPr>
              <a:t>，按要求填报排除申请。</a:t>
            </a:r>
          </a:p>
          <a:p>
            <a:pPr fontAlgn="auto"/>
            <a:r>
              <a:rPr lang="zh-CN" altLang="en-US" sz="1600" dirty="0">
                <a:latin typeface="+mn-ea"/>
                <a:ea typeface="+mn-ea"/>
              </a:rPr>
              <a:t>（二）申请时间</a:t>
            </a:r>
          </a:p>
          <a:p>
            <a:pPr fontAlgn="auto"/>
            <a:r>
              <a:rPr lang="zh-CN" altLang="en-US" sz="1600" dirty="0">
                <a:latin typeface="+mn-ea"/>
                <a:ea typeface="+mn-ea"/>
              </a:rPr>
              <a:t>第一批：</a:t>
            </a:r>
            <a:r>
              <a:rPr lang="en-US" altLang="zh-CN" sz="1600" dirty="0">
                <a:latin typeface="+mn-ea"/>
                <a:ea typeface="+mn-ea"/>
              </a:rPr>
              <a:t>2019</a:t>
            </a:r>
            <a:r>
              <a:rPr lang="zh-CN" altLang="en-US" sz="1600" dirty="0">
                <a:latin typeface="+mn-ea"/>
                <a:ea typeface="+mn-ea"/>
              </a:rPr>
              <a:t>年</a:t>
            </a:r>
            <a:r>
              <a:rPr lang="en-US" altLang="zh-CN" sz="1600" dirty="0">
                <a:latin typeface="+mn-ea"/>
                <a:ea typeface="+mn-ea"/>
              </a:rPr>
              <a:t>6</a:t>
            </a:r>
            <a:r>
              <a:rPr lang="zh-CN" altLang="en-US" sz="1600" dirty="0">
                <a:latin typeface="+mn-ea"/>
                <a:ea typeface="+mn-ea"/>
              </a:rPr>
              <a:t>月</a:t>
            </a:r>
            <a:r>
              <a:rPr lang="en-US" altLang="zh-CN" sz="1600" dirty="0">
                <a:latin typeface="+mn-ea"/>
                <a:ea typeface="+mn-ea"/>
              </a:rPr>
              <a:t>3</a:t>
            </a:r>
            <a:r>
              <a:rPr lang="zh-CN" altLang="en-US" sz="1600" dirty="0">
                <a:latin typeface="+mn-ea"/>
                <a:ea typeface="+mn-ea"/>
              </a:rPr>
              <a:t>日至</a:t>
            </a:r>
            <a:r>
              <a:rPr lang="en-US" altLang="zh-CN" sz="1600" dirty="0">
                <a:latin typeface="+mn-ea"/>
                <a:ea typeface="+mn-ea"/>
              </a:rPr>
              <a:t>7</a:t>
            </a:r>
            <a:r>
              <a:rPr lang="zh-CN" altLang="en-US" sz="1600" dirty="0">
                <a:latin typeface="+mn-ea"/>
                <a:ea typeface="+mn-ea"/>
              </a:rPr>
              <a:t>月</a:t>
            </a:r>
            <a:r>
              <a:rPr lang="en-US" altLang="zh-CN" sz="1600" dirty="0">
                <a:latin typeface="+mn-ea"/>
                <a:ea typeface="+mn-ea"/>
              </a:rPr>
              <a:t>5</a:t>
            </a:r>
            <a:r>
              <a:rPr lang="zh-CN" altLang="en-US" sz="1600" dirty="0">
                <a:latin typeface="+mn-ea"/>
                <a:ea typeface="+mn-ea"/>
              </a:rPr>
              <a:t>日；</a:t>
            </a:r>
          </a:p>
          <a:p>
            <a:pPr fontAlgn="auto"/>
            <a:r>
              <a:rPr lang="zh-CN" altLang="en-US" sz="1600" dirty="0">
                <a:latin typeface="+mn-ea"/>
                <a:ea typeface="+mn-ea"/>
              </a:rPr>
              <a:t>第二批：</a:t>
            </a:r>
            <a:r>
              <a:rPr lang="en-US" altLang="zh-CN" sz="1600" dirty="0">
                <a:latin typeface="+mn-ea"/>
                <a:ea typeface="+mn-ea"/>
              </a:rPr>
              <a:t>2019</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2</a:t>
            </a:r>
            <a:r>
              <a:rPr lang="zh-CN" altLang="en-US" sz="1600" dirty="0">
                <a:latin typeface="+mn-ea"/>
                <a:ea typeface="+mn-ea"/>
              </a:rPr>
              <a:t>日至</a:t>
            </a:r>
            <a:r>
              <a:rPr lang="en-US" altLang="zh-CN" sz="1600" dirty="0">
                <a:latin typeface="+mn-ea"/>
                <a:ea typeface="+mn-ea"/>
              </a:rPr>
              <a:t>10</a:t>
            </a:r>
            <a:r>
              <a:rPr lang="zh-CN" altLang="en-US" sz="1600" dirty="0">
                <a:latin typeface="+mn-ea"/>
                <a:ea typeface="+mn-ea"/>
              </a:rPr>
              <a:t>月</a:t>
            </a:r>
            <a:r>
              <a:rPr lang="en-US" altLang="zh-CN" sz="1600" dirty="0">
                <a:latin typeface="+mn-ea"/>
                <a:ea typeface="+mn-ea"/>
              </a:rPr>
              <a:t>18</a:t>
            </a:r>
            <a:r>
              <a:rPr lang="zh-CN" altLang="en-US" sz="1600" dirty="0">
                <a:latin typeface="+mn-ea"/>
                <a:ea typeface="+mn-ea"/>
              </a:rPr>
              <a:t>日。</a:t>
            </a:r>
          </a:p>
          <a:p>
            <a:pPr fontAlgn="auto"/>
            <a:endParaRPr lang="en-US" altLang="zh-CN" sz="1600" dirty="0" smtClean="0">
              <a:latin typeface="+mn-ea"/>
              <a:ea typeface="+mn-ea"/>
            </a:endParaRPr>
          </a:p>
          <a:p>
            <a:pPr algn="just" fontAlgn="auto"/>
            <a:r>
              <a:rPr lang="zh-CN" altLang="en-US" sz="1600" dirty="0">
                <a:latin typeface="+mn-ea"/>
                <a:ea typeface="+mn-ea"/>
              </a:rPr>
              <a:t>经国务院税则委员会审批同意后，公布排除清单。自排除清单实施之日起一年内，</a:t>
            </a:r>
            <a:r>
              <a:rPr lang="zh-CN" altLang="en-US" sz="1600" dirty="0" smtClean="0">
                <a:latin typeface="+mn-ea"/>
                <a:ea typeface="+mn-ea"/>
              </a:rPr>
              <a:t>不再加征对美进口货物所加</a:t>
            </a:r>
            <a:r>
              <a:rPr lang="zh-CN" altLang="en-US" sz="1600" dirty="0">
                <a:latin typeface="+mn-ea"/>
                <a:ea typeface="+mn-ea"/>
              </a:rPr>
              <a:t>征的关税；具备退还税款条件的，相关进口企业应自排除清单公布之日起</a:t>
            </a:r>
            <a:r>
              <a:rPr lang="en-US" altLang="zh-CN" sz="1600" dirty="0">
                <a:latin typeface="+mn-ea"/>
                <a:ea typeface="+mn-ea"/>
              </a:rPr>
              <a:t>6</a:t>
            </a:r>
            <a:r>
              <a:rPr lang="zh-CN" altLang="en-US" sz="1600" dirty="0">
                <a:latin typeface="+mn-ea"/>
                <a:ea typeface="+mn-ea"/>
              </a:rPr>
              <a:t>个月内按规定向海关申请办理。</a:t>
            </a:r>
          </a:p>
        </p:txBody>
      </p:sp>
      <p:sp>
        <p:nvSpPr>
          <p:cNvPr id="19" name="Rectangle 11"/>
          <p:cNvSpPr>
            <a:spLocks noChangeArrowheads="1"/>
          </p:cNvSpPr>
          <p:nvPr/>
        </p:nvSpPr>
        <p:spPr bwMode="auto">
          <a:xfrm>
            <a:off x="1115616" y="1172687"/>
            <a:ext cx="1357313" cy="338554"/>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1600" dirty="0" smtClean="0">
                <a:solidFill>
                  <a:srgbClr val="FFFFFF"/>
                </a:solidFill>
                <a:latin typeface="+mn-ea"/>
                <a:ea typeface="+mn-ea"/>
              </a:rPr>
              <a:t>申请方式</a:t>
            </a:r>
            <a:endParaRPr lang="zh-CN" altLang="en-US" sz="1600" dirty="0">
              <a:solidFill>
                <a:srgbClr val="FFFFFF"/>
              </a:solidFill>
              <a:latin typeface="+mn-ea"/>
              <a:ea typeface="+mn-ea"/>
            </a:endParaRPr>
          </a:p>
        </p:txBody>
      </p:sp>
    </p:spTree>
    <p:extLst>
      <p:ext uri="{BB962C8B-B14F-4D97-AF65-F5344CB8AC3E}">
        <p14:creationId xmlns="" xmlns:p14="http://schemas.microsoft.com/office/powerpoint/2010/main" val="1209904574"/>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34"/>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36" name="矩形 35"/>
          <p:cNvSpPr/>
          <p:nvPr/>
        </p:nvSpPr>
        <p:spPr>
          <a:xfrm>
            <a:off x="0" y="1689100"/>
            <a:ext cx="9144000" cy="140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zh-CN" altLang="en-US"/>
          </a:p>
        </p:txBody>
      </p:sp>
      <p:pic>
        <p:nvPicPr>
          <p:cNvPr id="37" name="图片 36"/>
          <p:cNvPicPr>
            <a:picLocks noChangeAspect="1"/>
          </p:cNvPicPr>
          <p:nvPr/>
        </p:nvPicPr>
        <p:blipFill>
          <a:blip r:embed="rId3" cstate="print"/>
          <a:srcRect l="26636"/>
          <a:stretch>
            <a:fillRect/>
          </a:stretch>
        </p:blipFill>
        <p:spPr bwMode="auto">
          <a:xfrm>
            <a:off x="2435225" y="0"/>
            <a:ext cx="6708775" cy="5143500"/>
          </a:xfrm>
          <a:prstGeom prst="rect">
            <a:avLst/>
          </a:prstGeom>
          <a:noFill/>
          <a:ln w="9525">
            <a:noFill/>
            <a:miter lim="800000"/>
            <a:headEnd/>
            <a:tailEnd/>
          </a:ln>
        </p:spPr>
      </p:pic>
      <p:sp>
        <p:nvSpPr>
          <p:cNvPr id="38" name="矩形 37"/>
          <p:cNvSpPr/>
          <p:nvPr/>
        </p:nvSpPr>
        <p:spPr>
          <a:xfrm>
            <a:off x="0" y="0"/>
            <a:ext cx="2435225"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zh-CN" altLang="en-US"/>
          </a:p>
        </p:txBody>
      </p:sp>
      <p:grpSp>
        <p:nvGrpSpPr>
          <p:cNvPr id="2" name="组合 38"/>
          <p:cNvGrpSpPr>
            <a:grpSpLocks/>
          </p:cNvGrpSpPr>
          <p:nvPr/>
        </p:nvGrpSpPr>
        <p:grpSpPr bwMode="auto">
          <a:xfrm>
            <a:off x="1171575" y="714375"/>
            <a:ext cx="1168400" cy="1758950"/>
            <a:chOff x="687345" y="1342594"/>
            <a:chExt cx="1167514" cy="1759119"/>
          </a:xfrm>
        </p:grpSpPr>
        <p:sp>
          <p:nvSpPr>
            <p:cNvPr id="40" name="TextBox 39"/>
            <p:cNvSpPr txBox="1"/>
            <p:nvPr/>
          </p:nvSpPr>
          <p:spPr>
            <a:xfrm>
              <a:off x="687345" y="1342594"/>
              <a:ext cx="1031093" cy="1655922"/>
            </a:xfrm>
            <a:prstGeom prst="rect">
              <a:avLst/>
            </a:prstGeom>
            <a:noFill/>
          </p:spPr>
          <p:txBody>
            <a:bodyPr vert="eaVert" wrap="none">
              <a:spAutoFit/>
            </a:bodyPr>
            <a:lstStyle/>
            <a:p>
              <a:pPr>
                <a:defRPr/>
              </a:pPr>
              <a:r>
                <a:rPr lang="zh-CN" altLang="en-US" sz="5500" spc="599" dirty="0">
                  <a:solidFill>
                    <a:schemeClr val="bg1"/>
                  </a:solidFill>
                  <a:latin typeface="微软雅黑" panose="020B0503020204020204" pitchFamily="34" charset="-122"/>
                  <a:ea typeface="微软雅黑" panose="020B0503020204020204" pitchFamily="34" charset="-122"/>
                </a:rPr>
                <a:t>目录</a:t>
              </a:r>
            </a:p>
          </p:txBody>
        </p:sp>
        <p:sp>
          <p:nvSpPr>
            <p:cNvPr id="41" name="TextBox 40"/>
            <p:cNvSpPr txBox="1"/>
            <p:nvPr/>
          </p:nvSpPr>
          <p:spPr>
            <a:xfrm>
              <a:off x="1393247" y="1893510"/>
              <a:ext cx="461612" cy="1208203"/>
            </a:xfrm>
            <a:prstGeom prst="rect">
              <a:avLst/>
            </a:prstGeom>
            <a:noFill/>
          </p:spPr>
          <p:txBody>
            <a:bodyPr vert="eaVert" wrap="none">
              <a:spAutoFit/>
            </a:bodyPr>
            <a:lstStyle/>
            <a:p>
              <a:pPr>
                <a:defRPr/>
              </a:pPr>
              <a:r>
                <a:rPr lang="en-US" altLang="zh-CN" spc="-150" dirty="0">
                  <a:solidFill>
                    <a:schemeClr val="bg1"/>
                  </a:solidFill>
                  <a:latin typeface="Arial" panose="020B0604020202020204" pitchFamily="34" charset="0"/>
                  <a:ea typeface="华文细黑" panose="02010600040101010101" pitchFamily="2" charset="-122"/>
                  <a:cs typeface="Arial" panose="020B0604020202020204" pitchFamily="34" charset="0"/>
                </a:rPr>
                <a:t>CONTENTS</a:t>
              </a:r>
              <a:endParaRPr lang="zh-CN" altLang="en-US" spc="-15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3" name="组合 41"/>
          <p:cNvGrpSpPr>
            <a:grpSpLocks/>
          </p:cNvGrpSpPr>
          <p:nvPr/>
        </p:nvGrpSpPr>
        <p:grpSpPr bwMode="auto">
          <a:xfrm>
            <a:off x="3714741" y="1268419"/>
            <a:ext cx="3714764" cy="722313"/>
            <a:chOff x="2987824" y="1300427"/>
            <a:chExt cx="3714789" cy="723276"/>
          </a:xfrm>
        </p:grpSpPr>
        <p:sp>
          <p:nvSpPr>
            <p:cNvPr id="43" name="TextBox 42"/>
            <p:cNvSpPr txBox="1"/>
            <p:nvPr/>
          </p:nvSpPr>
          <p:spPr>
            <a:xfrm>
              <a:off x="3626003" y="1408521"/>
              <a:ext cx="3076610" cy="464168"/>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mj-ea"/>
                  <a:ea typeface="+mj-ea"/>
                </a:rPr>
                <a:t>汇总征税</a:t>
              </a:r>
            </a:p>
          </p:txBody>
        </p:sp>
        <p:grpSp>
          <p:nvGrpSpPr>
            <p:cNvPr id="20504" name="组合 43"/>
            <p:cNvGrpSpPr>
              <a:grpSpLocks/>
            </p:cNvGrpSpPr>
            <p:nvPr/>
          </p:nvGrpSpPr>
          <p:grpSpPr bwMode="auto">
            <a:xfrm>
              <a:off x="2987824" y="1300427"/>
              <a:ext cx="864096" cy="723276"/>
              <a:chOff x="2165941" y="1632858"/>
              <a:chExt cx="864096" cy="723276"/>
            </a:xfrm>
          </p:grpSpPr>
          <p:sp>
            <p:nvSpPr>
              <p:cNvPr id="45" name="五边形 44"/>
              <p:cNvSpPr/>
              <p:nvPr/>
            </p:nvSpPr>
            <p:spPr>
              <a:xfrm>
                <a:off x="2165941" y="1740952"/>
                <a:ext cx="863606" cy="460989"/>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506" name="TextBox 45"/>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1</a:t>
                </a:r>
                <a:endParaRPr lang="zh-CN" altLang="en-US" sz="4100" b="0">
                  <a:solidFill>
                    <a:schemeClr val="bg1"/>
                  </a:solidFill>
                  <a:latin typeface="Arial Black" pitchFamily="34" charset="0"/>
                  <a:ea typeface="Arial Unicode MS"/>
                  <a:cs typeface="Arial Unicode MS"/>
                </a:endParaRPr>
              </a:p>
            </p:txBody>
          </p:sp>
        </p:grpSp>
      </p:grpSp>
      <p:sp>
        <p:nvSpPr>
          <p:cNvPr id="20" name="下箭头 19"/>
          <p:cNvSpPr/>
          <p:nvPr/>
        </p:nvSpPr>
        <p:spPr>
          <a:xfrm rot="16200000">
            <a:off x="3143240" y="1419232"/>
            <a:ext cx="357187" cy="357187"/>
          </a:xfrm>
          <a:prstGeom prst="downArrow">
            <a:avLst/>
          </a:prstGeom>
          <a:solidFill>
            <a:srgbClr val="007CD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p>
        </p:txBody>
      </p:sp>
      <p:grpSp>
        <p:nvGrpSpPr>
          <p:cNvPr id="5" name="组合 21"/>
          <p:cNvGrpSpPr>
            <a:grpSpLocks/>
          </p:cNvGrpSpPr>
          <p:nvPr/>
        </p:nvGrpSpPr>
        <p:grpSpPr bwMode="auto">
          <a:xfrm>
            <a:off x="3714741" y="2847982"/>
            <a:ext cx="3714764" cy="723900"/>
            <a:chOff x="2987824" y="1300427"/>
            <a:chExt cx="3714789" cy="723276"/>
          </a:xfrm>
        </p:grpSpPr>
        <p:sp>
          <p:nvSpPr>
            <p:cNvPr id="23" name="TextBox 22"/>
            <p:cNvSpPr txBox="1"/>
            <p:nvPr/>
          </p:nvSpPr>
          <p:spPr>
            <a:xfrm>
              <a:off x="3626003" y="1408284"/>
              <a:ext cx="3076610" cy="4631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smtClean="0">
                  <a:solidFill>
                    <a:schemeClr val="tx1"/>
                  </a:solidFill>
                  <a:latin typeface="微软雅黑" pitchFamily="34" charset="-122"/>
                </a:rPr>
                <a:t>对美加征关税商品排除</a:t>
              </a:r>
              <a:endParaRPr lang="zh-CN" altLang="en-US" sz="2000" dirty="0">
                <a:solidFill>
                  <a:schemeClr val="tx1"/>
                </a:solidFill>
                <a:latin typeface="微软雅黑" pitchFamily="34" charset="-122"/>
              </a:endParaRPr>
            </a:p>
          </p:txBody>
        </p:sp>
        <p:grpSp>
          <p:nvGrpSpPr>
            <p:cNvPr id="20500" name="组合 43"/>
            <p:cNvGrpSpPr>
              <a:grpSpLocks/>
            </p:cNvGrpSpPr>
            <p:nvPr/>
          </p:nvGrpSpPr>
          <p:grpSpPr bwMode="auto">
            <a:xfrm>
              <a:off x="2987824" y="1300427"/>
              <a:ext cx="864096" cy="723276"/>
              <a:chOff x="2165941" y="1632858"/>
              <a:chExt cx="864096" cy="723276"/>
            </a:xfrm>
          </p:grpSpPr>
          <p:sp>
            <p:nvSpPr>
              <p:cNvPr id="25" name="五边形 24"/>
              <p:cNvSpPr/>
              <p:nvPr/>
            </p:nvSpPr>
            <p:spPr>
              <a:xfrm>
                <a:off x="2165941" y="1740715"/>
                <a:ext cx="863606" cy="461564"/>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502" name="TextBox 25"/>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dirty="0">
                    <a:solidFill>
                      <a:schemeClr val="bg1"/>
                    </a:solidFill>
                    <a:latin typeface="Arial Black" pitchFamily="34" charset="0"/>
                    <a:ea typeface="Arial Unicode MS"/>
                    <a:cs typeface="Arial Unicode MS"/>
                  </a:rPr>
                  <a:t>3</a:t>
                </a:r>
                <a:endParaRPr lang="zh-CN" altLang="en-US" sz="4100" b="0" dirty="0">
                  <a:solidFill>
                    <a:schemeClr val="bg1"/>
                  </a:solidFill>
                  <a:latin typeface="Arial Black" pitchFamily="34" charset="0"/>
                  <a:ea typeface="Arial Unicode MS"/>
                  <a:cs typeface="Arial Unicode MS"/>
                </a:endParaRPr>
              </a:p>
            </p:txBody>
          </p:sp>
        </p:grpSp>
      </p:grpSp>
      <p:grpSp>
        <p:nvGrpSpPr>
          <p:cNvPr id="7" name="组合 32"/>
          <p:cNvGrpSpPr>
            <a:grpSpLocks/>
          </p:cNvGrpSpPr>
          <p:nvPr/>
        </p:nvGrpSpPr>
        <p:grpSpPr bwMode="auto">
          <a:xfrm>
            <a:off x="3714741" y="2062169"/>
            <a:ext cx="3714764" cy="723900"/>
            <a:chOff x="2987824" y="1300427"/>
            <a:chExt cx="3714789" cy="723276"/>
          </a:xfrm>
        </p:grpSpPr>
        <p:sp>
          <p:nvSpPr>
            <p:cNvPr id="34" name="TextBox 33"/>
            <p:cNvSpPr txBox="1"/>
            <p:nvPr/>
          </p:nvSpPr>
          <p:spPr>
            <a:xfrm>
              <a:off x="3626003" y="1408284"/>
              <a:ext cx="3076610" cy="4631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mj-ea"/>
                </a:rPr>
                <a:t>多元化税收担保</a:t>
              </a:r>
            </a:p>
          </p:txBody>
        </p:sp>
        <p:grpSp>
          <p:nvGrpSpPr>
            <p:cNvPr id="20496" name="组合 43"/>
            <p:cNvGrpSpPr>
              <a:grpSpLocks/>
            </p:cNvGrpSpPr>
            <p:nvPr/>
          </p:nvGrpSpPr>
          <p:grpSpPr bwMode="auto">
            <a:xfrm>
              <a:off x="2987824" y="1300427"/>
              <a:ext cx="864096" cy="723276"/>
              <a:chOff x="2165941" y="1632858"/>
              <a:chExt cx="864096" cy="723276"/>
            </a:xfrm>
          </p:grpSpPr>
          <p:sp>
            <p:nvSpPr>
              <p:cNvPr id="53" name="五边形 52"/>
              <p:cNvSpPr/>
              <p:nvPr/>
            </p:nvSpPr>
            <p:spPr>
              <a:xfrm>
                <a:off x="2165941" y="1740715"/>
                <a:ext cx="863606" cy="4615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498" name="TextBox 53"/>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2</a:t>
                </a:r>
                <a:endParaRPr lang="zh-CN" altLang="en-US" sz="4100" b="0">
                  <a:solidFill>
                    <a:schemeClr val="bg1"/>
                  </a:solidFill>
                  <a:latin typeface="Arial Black" pitchFamily="34" charset="0"/>
                  <a:ea typeface="Arial Unicode MS"/>
                  <a:cs typeface="Arial Unicode MS"/>
                </a:endParaRPr>
              </a:p>
            </p:txBody>
          </p:sp>
        </p:grpSp>
      </p:gr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第一批对美加征关税商品第一次排除清单</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sp>
        <p:nvSpPr>
          <p:cNvPr id="21" name="Freeform 6"/>
          <p:cNvSpPr>
            <a:spLocks noChangeArrowheads="1"/>
          </p:cNvSpPr>
          <p:nvPr/>
        </p:nvSpPr>
        <p:spPr bwMode="auto">
          <a:xfrm>
            <a:off x="1336280" y="1154061"/>
            <a:ext cx="1350963" cy="203200"/>
          </a:xfrm>
          <a:custGeom>
            <a:avLst/>
            <a:gdLst>
              <a:gd name="T0" fmla="*/ 2147483647 w 3270"/>
              <a:gd name="T1" fmla="*/ 2147483647 h 261"/>
              <a:gd name="T2" fmla="*/ 2147483647 w 3270"/>
              <a:gd name="T3" fmla="*/ 2147483647 h 261"/>
              <a:gd name="T4" fmla="*/ 2147483647 w 3270"/>
              <a:gd name="T5" fmla="*/ 0 h 261"/>
              <a:gd name="T6" fmla="*/ 0 w 3270"/>
              <a:gd name="T7" fmla="*/ 0 h 261"/>
              <a:gd name="T8" fmla="*/ 2147483647 w 3270"/>
              <a:gd name="T9" fmla="*/ 2147483647 h 261"/>
              <a:gd name="T10" fmla="*/ 0 60000 65536"/>
              <a:gd name="T11" fmla="*/ 0 60000 65536"/>
              <a:gd name="T12" fmla="*/ 0 60000 65536"/>
              <a:gd name="T13" fmla="*/ 0 60000 65536"/>
              <a:gd name="T14" fmla="*/ 0 60000 65536"/>
              <a:gd name="T15" fmla="*/ 0 w 3270"/>
              <a:gd name="T16" fmla="*/ 0 h 261"/>
              <a:gd name="T17" fmla="*/ 3270 w 3270"/>
              <a:gd name="T18" fmla="*/ 261 h 261"/>
            </a:gdLst>
            <a:ahLst/>
            <a:cxnLst>
              <a:cxn ang="T10">
                <a:pos x="T0" y="T1"/>
              </a:cxn>
              <a:cxn ang="T11">
                <a:pos x="T2" y="T3"/>
              </a:cxn>
              <a:cxn ang="T12">
                <a:pos x="T4" y="T5"/>
              </a:cxn>
              <a:cxn ang="T13">
                <a:pos x="T6" y="T7"/>
              </a:cxn>
              <a:cxn ang="T14">
                <a:pos x="T8" y="T9"/>
              </a:cxn>
            </a:cxnLst>
            <a:rect l="T15" t="T16" r="T17" b="T18"/>
            <a:pathLst>
              <a:path w="3270" h="261">
                <a:moveTo>
                  <a:pt x="249" y="261"/>
                </a:moveTo>
                <a:lnTo>
                  <a:pt x="3270" y="261"/>
                </a:lnTo>
                <a:lnTo>
                  <a:pt x="3022" y="0"/>
                </a:lnTo>
                <a:lnTo>
                  <a:pt x="0" y="0"/>
                </a:lnTo>
                <a:lnTo>
                  <a:pt x="249" y="261"/>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nvGrpSpPr>
          <p:cNvPr id="22" name="组合 63"/>
          <p:cNvGrpSpPr>
            <a:grpSpLocks/>
          </p:cNvGrpSpPr>
          <p:nvPr/>
        </p:nvGrpSpPr>
        <p:grpSpPr bwMode="auto">
          <a:xfrm>
            <a:off x="1187054" y="1296936"/>
            <a:ext cx="7004446" cy="3261293"/>
            <a:chOff x="1358950" y="1173758"/>
            <a:chExt cx="7072312" cy="3482975"/>
          </a:xfrm>
        </p:grpSpPr>
        <p:sp>
          <p:nvSpPr>
            <p:cNvPr id="2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24"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33" name="Freeform 7"/>
          <p:cNvSpPr>
            <a:spLocks noChangeArrowheads="1"/>
          </p:cNvSpPr>
          <p:nvPr/>
        </p:nvSpPr>
        <p:spPr bwMode="auto">
          <a:xfrm>
            <a:off x="1129905" y="1154062"/>
            <a:ext cx="1414463" cy="357180"/>
          </a:xfrm>
          <a:custGeom>
            <a:avLst/>
            <a:gdLst>
              <a:gd name="T0" fmla="*/ 2147483647 w 3022"/>
              <a:gd name="T1" fmla="*/ 0 h 2098"/>
              <a:gd name="T2" fmla="*/ 0 w 3022"/>
              <a:gd name="T3" fmla="*/ 0 h 2098"/>
              <a:gd name="T4" fmla="*/ 0 w 3022"/>
              <a:gd name="T5" fmla="*/ 2147483647 h 2098"/>
              <a:gd name="T6" fmla="*/ 2147483647 w 3022"/>
              <a:gd name="T7" fmla="*/ 2147483647 h 2098"/>
              <a:gd name="T8" fmla="*/ 2147483647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4" name="矩形 33"/>
          <p:cNvSpPr/>
          <p:nvPr/>
        </p:nvSpPr>
        <p:spPr>
          <a:xfrm>
            <a:off x="1258482" y="1511241"/>
            <a:ext cx="6646079" cy="2800767"/>
          </a:xfrm>
          <a:prstGeom prst="rect">
            <a:avLst/>
          </a:prstGeom>
        </p:spPr>
        <p:txBody>
          <a:bodyPr wrap="square">
            <a:spAutoFit/>
          </a:bodyPr>
          <a:lstStyle/>
          <a:p>
            <a:pPr fontAlgn="auto"/>
            <a:r>
              <a:rPr lang="en-US" altLang="zh-CN" sz="1600" dirty="0">
                <a:latin typeface="+mn-ea"/>
                <a:ea typeface="+mn-ea"/>
              </a:rPr>
              <a:t>《</a:t>
            </a:r>
            <a:r>
              <a:rPr lang="zh-CN" altLang="en-US" sz="1600" dirty="0">
                <a:latin typeface="+mn-ea"/>
                <a:ea typeface="+mn-ea"/>
              </a:rPr>
              <a:t>国务院关税税则委员会关于第一批对美加征关税商品第一次排除清单的公告</a:t>
            </a:r>
            <a:r>
              <a:rPr lang="en-US" altLang="zh-CN" sz="1600" dirty="0">
                <a:latin typeface="+mn-ea"/>
                <a:ea typeface="+mn-ea"/>
              </a:rPr>
              <a:t>》</a:t>
            </a:r>
            <a:r>
              <a:rPr lang="zh-CN" altLang="en-US" sz="1600" dirty="0">
                <a:latin typeface="+mn-ea"/>
                <a:ea typeface="+mn-ea"/>
              </a:rPr>
              <a:t>（税委会公告</a:t>
            </a:r>
            <a:r>
              <a:rPr lang="en-US" altLang="zh-CN" sz="1600" dirty="0">
                <a:latin typeface="+mn-ea"/>
                <a:ea typeface="+mn-ea"/>
              </a:rPr>
              <a:t>〔2019〕6</a:t>
            </a:r>
            <a:r>
              <a:rPr lang="zh-CN" altLang="en-US" sz="1600" dirty="0">
                <a:latin typeface="+mn-ea"/>
                <a:ea typeface="+mn-ea"/>
              </a:rPr>
              <a:t>号</a:t>
            </a:r>
            <a:r>
              <a:rPr lang="zh-CN" altLang="en-US" sz="1600" dirty="0" smtClean="0">
                <a:latin typeface="+mn-ea"/>
                <a:ea typeface="+mn-ea"/>
              </a:rPr>
              <a:t>）</a:t>
            </a:r>
            <a:endParaRPr lang="en-US" altLang="zh-CN" sz="1600" dirty="0" smtClean="0">
              <a:latin typeface="+mn-ea"/>
              <a:ea typeface="+mn-ea"/>
            </a:endParaRPr>
          </a:p>
          <a:p>
            <a:pPr fontAlgn="auto"/>
            <a:endParaRPr lang="en-US" altLang="zh-CN" sz="1600" dirty="0" smtClean="0">
              <a:latin typeface="+mn-ea"/>
              <a:ea typeface="+mn-ea"/>
            </a:endParaRPr>
          </a:p>
          <a:p>
            <a:pPr fontAlgn="auto"/>
            <a:r>
              <a:rPr lang="zh-CN" altLang="en-US" sz="1600" dirty="0">
                <a:latin typeface="+mn-ea"/>
                <a:ea typeface="+mn-ea"/>
              </a:rPr>
              <a:t>对第一批对美加征关税商品，第一次排除部分商品，分两个清单实施排除措施：</a:t>
            </a:r>
          </a:p>
          <a:p>
            <a:pPr fontAlgn="auto"/>
            <a:r>
              <a:rPr lang="zh-CN" altLang="en-US" sz="1600" dirty="0">
                <a:latin typeface="+mn-ea"/>
                <a:ea typeface="+mn-ea"/>
              </a:rPr>
              <a:t>对清单一所列商品，自</a:t>
            </a:r>
            <a:r>
              <a:rPr lang="en-US" altLang="zh-CN" sz="1600" dirty="0">
                <a:latin typeface="+mn-ea"/>
                <a:ea typeface="+mn-ea"/>
              </a:rPr>
              <a:t>2019</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17</a:t>
            </a:r>
            <a:r>
              <a:rPr lang="zh-CN" altLang="en-US" sz="1600" dirty="0">
                <a:latin typeface="+mn-ea"/>
                <a:ea typeface="+mn-ea"/>
              </a:rPr>
              <a:t>日至</a:t>
            </a:r>
            <a:r>
              <a:rPr lang="en-US" altLang="zh-CN" sz="1600" dirty="0">
                <a:latin typeface="+mn-ea"/>
                <a:ea typeface="+mn-ea"/>
              </a:rPr>
              <a:t>2020</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16</a:t>
            </a:r>
            <a:r>
              <a:rPr lang="zh-CN" altLang="en-US" sz="1600" dirty="0">
                <a:latin typeface="+mn-ea"/>
                <a:ea typeface="+mn-ea"/>
              </a:rPr>
              <a:t>日（一年），不再</a:t>
            </a:r>
            <a:r>
              <a:rPr lang="zh-CN" altLang="en-US" sz="1600" dirty="0" smtClean="0">
                <a:latin typeface="+mn-ea"/>
                <a:ea typeface="+mn-ea"/>
              </a:rPr>
              <a:t>加征对美进口货物所加</a:t>
            </a:r>
            <a:r>
              <a:rPr lang="zh-CN" altLang="en-US" sz="1600" dirty="0">
                <a:latin typeface="+mn-ea"/>
                <a:ea typeface="+mn-ea"/>
              </a:rPr>
              <a:t>征的关税。对已加征的关税税款予以退还，相关进口企业应自排除清单公布之日起</a:t>
            </a:r>
            <a:r>
              <a:rPr lang="en-US" altLang="zh-CN" sz="1600" dirty="0">
                <a:latin typeface="+mn-ea"/>
                <a:ea typeface="+mn-ea"/>
              </a:rPr>
              <a:t>6</a:t>
            </a:r>
            <a:r>
              <a:rPr lang="zh-CN" altLang="en-US" sz="1600" dirty="0">
                <a:latin typeface="+mn-ea"/>
                <a:ea typeface="+mn-ea"/>
              </a:rPr>
              <a:t>个月内按规定向海关申请办理。</a:t>
            </a:r>
          </a:p>
          <a:p>
            <a:pPr fontAlgn="auto"/>
            <a:r>
              <a:rPr lang="zh-CN" altLang="en-US" sz="1600" dirty="0">
                <a:latin typeface="+mn-ea"/>
                <a:ea typeface="+mn-ea"/>
              </a:rPr>
              <a:t>对清单二所列商品，自</a:t>
            </a:r>
            <a:r>
              <a:rPr lang="en-US" altLang="zh-CN" sz="1600" dirty="0">
                <a:latin typeface="+mn-ea"/>
                <a:ea typeface="+mn-ea"/>
              </a:rPr>
              <a:t>2019</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17</a:t>
            </a:r>
            <a:r>
              <a:rPr lang="zh-CN" altLang="en-US" sz="1600" dirty="0">
                <a:latin typeface="+mn-ea"/>
                <a:ea typeface="+mn-ea"/>
              </a:rPr>
              <a:t>日至</a:t>
            </a:r>
            <a:r>
              <a:rPr lang="en-US" altLang="zh-CN" sz="1600" dirty="0">
                <a:latin typeface="+mn-ea"/>
                <a:ea typeface="+mn-ea"/>
              </a:rPr>
              <a:t>2020</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16</a:t>
            </a:r>
            <a:r>
              <a:rPr lang="zh-CN" altLang="en-US" sz="1600" dirty="0">
                <a:latin typeface="+mn-ea"/>
                <a:ea typeface="+mn-ea"/>
              </a:rPr>
              <a:t>日（一年），不再</a:t>
            </a:r>
            <a:r>
              <a:rPr lang="zh-CN" altLang="en-US" sz="1600" dirty="0" smtClean="0">
                <a:latin typeface="+mn-ea"/>
                <a:ea typeface="+mn-ea"/>
              </a:rPr>
              <a:t>加征对美进口货物所加</a:t>
            </a:r>
            <a:r>
              <a:rPr lang="zh-CN" altLang="en-US" sz="1600" dirty="0">
                <a:latin typeface="+mn-ea"/>
                <a:ea typeface="+mn-ea"/>
              </a:rPr>
              <a:t>征的关税。已加征的关税税款不予退还。</a:t>
            </a:r>
          </a:p>
          <a:p>
            <a:pPr fontAlgn="auto"/>
            <a:endParaRPr lang="zh-CN" altLang="en-US" sz="1600" dirty="0">
              <a:latin typeface="+mn-ea"/>
              <a:ea typeface="+mn-ea"/>
            </a:endParaRPr>
          </a:p>
        </p:txBody>
      </p:sp>
      <p:sp>
        <p:nvSpPr>
          <p:cNvPr id="42" name="Rectangle 11"/>
          <p:cNvSpPr>
            <a:spLocks noChangeArrowheads="1"/>
          </p:cNvSpPr>
          <p:nvPr/>
        </p:nvSpPr>
        <p:spPr bwMode="auto">
          <a:xfrm>
            <a:off x="1115616" y="1172687"/>
            <a:ext cx="1357313" cy="338554"/>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1600" dirty="0" smtClean="0">
                <a:solidFill>
                  <a:srgbClr val="FFFFFF"/>
                </a:solidFill>
                <a:latin typeface="+mn-ea"/>
                <a:ea typeface="+mn-ea"/>
              </a:rPr>
              <a:t>排除清单</a:t>
            </a:r>
            <a:endParaRPr lang="zh-CN" altLang="en-US" sz="1600" dirty="0">
              <a:solidFill>
                <a:srgbClr val="FFFFFF"/>
              </a:solidFill>
              <a:latin typeface="+mn-ea"/>
              <a:ea typeface="+mn-ea"/>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第一批对美加征关税商品第一次排除清单</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sp>
        <p:nvSpPr>
          <p:cNvPr id="21" name="Freeform 6"/>
          <p:cNvSpPr>
            <a:spLocks noChangeArrowheads="1"/>
          </p:cNvSpPr>
          <p:nvPr/>
        </p:nvSpPr>
        <p:spPr bwMode="auto">
          <a:xfrm>
            <a:off x="1336280" y="1154061"/>
            <a:ext cx="1350963" cy="203200"/>
          </a:xfrm>
          <a:custGeom>
            <a:avLst/>
            <a:gdLst>
              <a:gd name="T0" fmla="*/ 2147483647 w 3270"/>
              <a:gd name="T1" fmla="*/ 2147483647 h 261"/>
              <a:gd name="T2" fmla="*/ 2147483647 w 3270"/>
              <a:gd name="T3" fmla="*/ 2147483647 h 261"/>
              <a:gd name="T4" fmla="*/ 2147483647 w 3270"/>
              <a:gd name="T5" fmla="*/ 0 h 261"/>
              <a:gd name="T6" fmla="*/ 0 w 3270"/>
              <a:gd name="T7" fmla="*/ 0 h 261"/>
              <a:gd name="T8" fmla="*/ 2147483647 w 3270"/>
              <a:gd name="T9" fmla="*/ 2147483647 h 261"/>
              <a:gd name="T10" fmla="*/ 0 60000 65536"/>
              <a:gd name="T11" fmla="*/ 0 60000 65536"/>
              <a:gd name="T12" fmla="*/ 0 60000 65536"/>
              <a:gd name="T13" fmla="*/ 0 60000 65536"/>
              <a:gd name="T14" fmla="*/ 0 60000 65536"/>
              <a:gd name="T15" fmla="*/ 0 w 3270"/>
              <a:gd name="T16" fmla="*/ 0 h 261"/>
              <a:gd name="T17" fmla="*/ 3270 w 3270"/>
              <a:gd name="T18" fmla="*/ 261 h 261"/>
            </a:gdLst>
            <a:ahLst/>
            <a:cxnLst>
              <a:cxn ang="T10">
                <a:pos x="T0" y="T1"/>
              </a:cxn>
              <a:cxn ang="T11">
                <a:pos x="T2" y="T3"/>
              </a:cxn>
              <a:cxn ang="T12">
                <a:pos x="T4" y="T5"/>
              </a:cxn>
              <a:cxn ang="T13">
                <a:pos x="T6" y="T7"/>
              </a:cxn>
              <a:cxn ang="T14">
                <a:pos x="T8" y="T9"/>
              </a:cxn>
            </a:cxnLst>
            <a:rect l="T15" t="T16" r="T17" b="T18"/>
            <a:pathLst>
              <a:path w="3270" h="261">
                <a:moveTo>
                  <a:pt x="249" y="261"/>
                </a:moveTo>
                <a:lnTo>
                  <a:pt x="3270" y="261"/>
                </a:lnTo>
                <a:lnTo>
                  <a:pt x="3022" y="0"/>
                </a:lnTo>
                <a:lnTo>
                  <a:pt x="0" y="0"/>
                </a:lnTo>
                <a:lnTo>
                  <a:pt x="249" y="261"/>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nvGrpSpPr>
          <p:cNvPr id="22" name="组合 63"/>
          <p:cNvGrpSpPr>
            <a:grpSpLocks/>
          </p:cNvGrpSpPr>
          <p:nvPr/>
        </p:nvGrpSpPr>
        <p:grpSpPr bwMode="auto">
          <a:xfrm>
            <a:off x="1187054" y="1296936"/>
            <a:ext cx="7004446" cy="3261293"/>
            <a:chOff x="1358950" y="1173758"/>
            <a:chExt cx="7072312" cy="3482975"/>
          </a:xfrm>
        </p:grpSpPr>
        <p:sp>
          <p:nvSpPr>
            <p:cNvPr id="2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24"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33" name="Freeform 7"/>
          <p:cNvSpPr>
            <a:spLocks noChangeArrowheads="1"/>
          </p:cNvSpPr>
          <p:nvPr/>
        </p:nvSpPr>
        <p:spPr bwMode="auto">
          <a:xfrm>
            <a:off x="1129905" y="1154062"/>
            <a:ext cx="1414463" cy="357180"/>
          </a:xfrm>
          <a:custGeom>
            <a:avLst/>
            <a:gdLst>
              <a:gd name="T0" fmla="*/ 2147483647 w 3022"/>
              <a:gd name="T1" fmla="*/ 0 h 2098"/>
              <a:gd name="T2" fmla="*/ 0 w 3022"/>
              <a:gd name="T3" fmla="*/ 0 h 2098"/>
              <a:gd name="T4" fmla="*/ 0 w 3022"/>
              <a:gd name="T5" fmla="*/ 2147483647 h 2098"/>
              <a:gd name="T6" fmla="*/ 2147483647 w 3022"/>
              <a:gd name="T7" fmla="*/ 2147483647 h 2098"/>
              <a:gd name="T8" fmla="*/ 2147483647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4" name="矩形 33"/>
          <p:cNvSpPr/>
          <p:nvPr/>
        </p:nvSpPr>
        <p:spPr>
          <a:xfrm>
            <a:off x="1258482" y="1511241"/>
            <a:ext cx="6646079" cy="2554545"/>
          </a:xfrm>
          <a:prstGeom prst="rect">
            <a:avLst/>
          </a:prstGeom>
        </p:spPr>
        <p:txBody>
          <a:bodyPr wrap="square">
            <a:spAutoFit/>
          </a:bodyPr>
          <a:lstStyle/>
          <a:p>
            <a:pPr fontAlgn="auto"/>
            <a:endParaRPr lang="en-US" altLang="zh-CN" sz="1600" dirty="0" smtClean="0">
              <a:latin typeface="+mn-ea"/>
              <a:ea typeface="+mn-ea"/>
            </a:endParaRPr>
          </a:p>
          <a:p>
            <a:pPr fontAlgn="auto"/>
            <a:r>
              <a:rPr lang="zh-CN" altLang="en-US" sz="1600" dirty="0" smtClean="0">
                <a:latin typeface="+mn-ea"/>
                <a:ea typeface="+mn-ea"/>
              </a:rPr>
              <a:t>对</a:t>
            </a:r>
            <a:r>
              <a:rPr lang="zh-CN" altLang="en-US" sz="1600" dirty="0">
                <a:latin typeface="+mn-ea"/>
                <a:ea typeface="+mn-ea"/>
              </a:rPr>
              <a:t>清单一所列商品，自</a:t>
            </a:r>
            <a:r>
              <a:rPr lang="en-US" altLang="zh-CN" sz="1600" dirty="0">
                <a:latin typeface="+mn-ea"/>
                <a:ea typeface="+mn-ea"/>
              </a:rPr>
              <a:t>2019</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17</a:t>
            </a:r>
            <a:r>
              <a:rPr lang="zh-CN" altLang="en-US" sz="1600" dirty="0">
                <a:latin typeface="+mn-ea"/>
                <a:ea typeface="+mn-ea"/>
              </a:rPr>
              <a:t>日至</a:t>
            </a:r>
            <a:r>
              <a:rPr lang="en-US" altLang="zh-CN" sz="1600" dirty="0">
                <a:latin typeface="+mn-ea"/>
                <a:ea typeface="+mn-ea"/>
              </a:rPr>
              <a:t>2020</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16</a:t>
            </a:r>
            <a:r>
              <a:rPr lang="zh-CN" altLang="en-US" sz="1600" dirty="0">
                <a:latin typeface="+mn-ea"/>
                <a:ea typeface="+mn-ea"/>
              </a:rPr>
              <a:t>日（一年），不再加</a:t>
            </a:r>
            <a:r>
              <a:rPr lang="zh-CN" altLang="en-US" sz="1600" dirty="0" smtClean="0">
                <a:latin typeface="+mn-ea"/>
                <a:ea typeface="+mn-ea"/>
              </a:rPr>
              <a:t>征</a:t>
            </a:r>
            <a:r>
              <a:rPr lang="en-US" altLang="zh-CN" sz="1600" dirty="0" smtClean="0">
                <a:latin typeface="+mn-ea"/>
                <a:ea typeface="+mn-ea"/>
              </a:rPr>
              <a:t>2018</a:t>
            </a:r>
            <a:r>
              <a:rPr lang="zh-CN" altLang="en-US" sz="1600" dirty="0" smtClean="0">
                <a:latin typeface="+mn-ea"/>
                <a:ea typeface="+mn-ea"/>
              </a:rPr>
              <a:t>年</a:t>
            </a:r>
            <a:r>
              <a:rPr lang="en-US" altLang="zh-CN" sz="1600" dirty="0" smtClean="0">
                <a:latin typeface="+mn-ea"/>
                <a:ea typeface="+mn-ea"/>
              </a:rPr>
              <a:t>7</a:t>
            </a:r>
            <a:r>
              <a:rPr lang="zh-CN" altLang="en-US" sz="1600" dirty="0" smtClean="0">
                <a:latin typeface="+mn-ea"/>
                <a:ea typeface="+mn-ea"/>
              </a:rPr>
              <a:t>月</a:t>
            </a:r>
            <a:r>
              <a:rPr lang="en-US" altLang="zh-CN" sz="1600" dirty="0" smtClean="0">
                <a:latin typeface="+mn-ea"/>
                <a:ea typeface="+mn-ea"/>
              </a:rPr>
              <a:t>6</a:t>
            </a:r>
            <a:r>
              <a:rPr lang="zh-CN" altLang="en-US" sz="1600" dirty="0" smtClean="0">
                <a:latin typeface="+mn-ea"/>
                <a:ea typeface="+mn-ea"/>
              </a:rPr>
              <a:t>日以来对美进口货物所加</a:t>
            </a:r>
            <a:r>
              <a:rPr lang="zh-CN" altLang="en-US" sz="1600" dirty="0">
                <a:latin typeface="+mn-ea"/>
                <a:ea typeface="+mn-ea"/>
              </a:rPr>
              <a:t>征的关税。同时，</a:t>
            </a:r>
            <a:r>
              <a:rPr lang="zh-CN" altLang="en-US" sz="1600" dirty="0" smtClean="0">
                <a:latin typeface="+mn-ea"/>
                <a:ea typeface="+mn-ea"/>
              </a:rPr>
              <a:t>对</a:t>
            </a:r>
            <a:r>
              <a:rPr lang="en-US" altLang="zh-CN" sz="1600" dirty="0" smtClean="0">
                <a:latin typeface="+mn-ea"/>
                <a:ea typeface="+mn-ea"/>
              </a:rPr>
              <a:t>2018</a:t>
            </a:r>
            <a:r>
              <a:rPr lang="zh-CN" altLang="en-US" sz="1600" dirty="0">
                <a:latin typeface="+mn-ea"/>
                <a:ea typeface="+mn-ea"/>
              </a:rPr>
              <a:t>年</a:t>
            </a:r>
            <a:r>
              <a:rPr lang="en-US" altLang="zh-CN" sz="1600" dirty="0">
                <a:latin typeface="+mn-ea"/>
                <a:ea typeface="+mn-ea"/>
              </a:rPr>
              <a:t>7</a:t>
            </a:r>
            <a:r>
              <a:rPr lang="zh-CN" altLang="en-US" sz="1600" dirty="0">
                <a:latin typeface="+mn-ea"/>
                <a:ea typeface="+mn-ea"/>
              </a:rPr>
              <a:t>月</a:t>
            </a:r>
            <a:r>
              <a:rPr lang="en-US" altLang="zh-CN" sz="1600" dirty="0">
                <a:latin typeface="+mn-ea"/>
                <a:ea typeface="+mn-ea"/>
              </a:rPr>
              <a:t>6</a:t>
            </a:r>
            <a:r>
              <a:rPr lang="zh-CN" altLang="en-US" sz="1600" dirty="0">
                <a:latin typeface="+mn-ea"/>
                <a:ea typeface="+mn-ea"/>
              </a:rPr>
              <a:t>日以来已加征的关税税款予以退还</a:t>
            </a:r>
            <a:r>
              <a:rPr lang="zh-CN" altLang="en-US" sz="1600" dirty="0" smtClean="0">
                <a:latin typeface="+mn-ea"/>
                <a:ea typeface="+mn-ea"/>
              </a:rPr>
              <a:t>。</a:t>
            </a:r>
            <a:endParaRPr lang="en-US" altLang="zh-CN" sz="1600" dirty="0" smtClean="0">
              <a:latin typeface="+mn-ea"/>
              <a:ea typeface="+mn-ea"/>
            </a:endParaRPr>
          </a:p>
          <a:p>
            <a:pPr fontAlgn="auto"/>
            <a:endParaRPr lang="en-US" altLang="zh-CN" sz="1600" dirty="0">
              <a:latin typeface="+mn-ea"/>
              <a:ea typeface="+mn-ea"/>
            </a:endParaRPr>
          </a:p>
          <a:p>
            <a:pPr fontAlgn="auto"/>
            <a:r>
              <a:rPr lang="zh-CN" altLang="en-US" sz="1600" dirty="0">
                <a:latin typeface="+mn-ea"/>
                <a:ea typeface="+mn-ea"/>
              </a:rPr>
              <a:t>有关进口企业自排除清单公布之日起</a:t>
            </a:r>
            <a:r>
              <a:rPr lang="en-US" altLang="zh-CN" sz="1600" dirty="0">
                <a:latin typeface="+mn-ea"/>
                <a:ea typeface="+mn-ea"/>
              </a:rPr>
              <a:t>6</a:t>
            </a:r>
            <a:r>
              <a:rPr lang="zh-CN" altLang="en-US" sz="1600" dirty="0">
                <a:latin typeface="+mn-ea"/>
                <a:ea typeface="+mn-ea"/>
              </a:rPr>
              <a:t>个月内向申报地海关书面提出退税申请，同时提交原进口货物报关单、原关税缴款凭证等相关材料，申报地海关应自受理之日起</a:t>
            </a:r>
            <a:r>
              <a:rPr lang="en-US" altLang="zh-CN" sz="1600" dirty="0">
                <a:latin typeface="+mn-ea"/>
                <a:ea typeface="+mn-ea"/>
              </a:rPr>
              <a:t>30</a:t>
            </a:r>
            <a:r>
              <a:rPr lang="zh-CN" altLang="en-US" sz="1600" dirty="0">
                <a:latin typeface="+mn-ea"/>
                <a:ea typeface="+mn-ea"/>
              </a:rPr>
              <a:t>日内完成审核，对符合退税条件的，通知有关企业办理退税手续。进口企业逾期向海关提出退税申请的，不再受理。</a:t>
            </a:r>
          </a:p>
          <a:p>
            <a:pPr fontAlgn="auto"/>
            <a:endParaRPr lang="zh-CN" altLang="en-US" sz="1600" dirty="0">
              <a:latin typeface="+mn-ea"/>
              <a:ea typeface="+mn-ea"/>
            </a:endParaRPr>
          </a:p>
        </p:txBody>
      </p:sp>
      <p:sp>
        <p:nvSpPr>
          <p:cNvPr id="42" name="Rectangle 11"/>
          <p:cNvSpPr>
            <a:spLocks noChangeArrowheads="1"/>
          </p:cNvSpPr>
          <p:nvPr/>
        </p:nvSpPr>
        <p:spPr bwMode="auto">
          <a:xfrm>
            <a:off x="1115616" y="1172687"/>
            <a:ext cx="1357313" cy="338554"/>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1600" dirty="0" smtClean="0">
                <a:solidFill>
                  <a:srgbClr val="FFFFFF"/>
                </a:solidFill>
                <a:latin typeface="+mn-ea"/>
                <a:ea typeface="+mn-ea"/>
              </a:rPr>
              <a:t>清单一</a:t>
            </a:r>
            <a:endParaRPr lang="zh-CN" altLang="en-US" sz="1600" dirty="0">
              <a:solidFill>
                <a:srgbClr val="FFFFFF"/>
              </a:solidFill>
              <a:latin typeface="+mn-ea"/>
              <a:ea typeface="+mn-ea"/>
            </a:endParaRPr>
          </a:p>
        </p:txBody>
      </p:sp>
    </p:spTree>
    <p:extLst>
      <p:ext uri="{BB962C8B-B14F-4D97-AF65-F5344CB8AC3E}">
        <p14:creationId xmlns="" xmlns:p14="http://schemas.microsoft.com/office/powerpoint/2010/main" val="1931537067"/>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第一批对美加征关税商品第一次排除清单</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aphicFrame>
        <p:nvGraphicFramePr>
          <p:cNvPr id="3" name="表格 2"/>
          <p:cNvGraphicFramePr>
            <a:graphicFrameLocks noGrp="1"/>
          </p:cNvGraphicFramePr>
          <p:nvPr>
            <p:extLst>
              <p:ext uri="{D42A27DB-BD31-4B8C-83A1-F6EECF244321}">
                <p14:modId xmlns="" xmlns:p14="http://schemas.microsoft.com/office/powerpoint/2010/main" val="2662146281"/>
              </p:ext>
            </p:extLst>
          </p:nvPr>
        </p:nvGraphicFramePr>
        <p:xfrm>
          <a:off x="683224" y="771550"/>
          <a:ext cx="7777553" cy="4210466"/>
        </p:xfrm>
        <a:graphic>
          <a:graphicData uri="http://schemas.openxmlformats.org/drawingml/2006/table">
            <a:tbl>
              <a:tblPr firstRow="1">
                <a:tableStyleId>{5C22544A-7EE6-4342-B048-85BDC9FD1C3A}</a:tableStyleId>
              </a:tblPr>
              <a:tblGrid>
                <a:gridCol w="528385"/>
                <a:gridCol w="1200151"/>
                <a:gridCol w="6049017"/>
              </a:tblGrid>
              <a:tr h="470229">
                <a:tc gridSpan="3">
                  <a:txBody>
                    <a:bodyPr/>
                    <a:lstStyle/>
                    <a:p>
                      <a:pPr algn="ctr" fontAlgn="ctr"/>
                      <a:r>
                        <a:rPr lang="zh-CN" altLang="en-US" sz="1400" u="none" strike="noStrike" dirty="0">
                          <a:effectLst/>
                        </a:rPr>
                        <a:t>第一批对美加征关税商品第一次排除清单一</a:t>
                      </a:r>
                      <a:endParaRPr lang="zh-CN" altLang="en-US" sz="1400" b="0" i="0" u="none" strike="noStrike" dirty="0">
                        <a:solidFill>
                          <a:srgbClr val="000000"/>
                        </a:solidFill>
                        <a:effectLst/>
                        <a:latin typeface="方正小标宋_GBK"/>
                      </a:endParaRPr>
                    </a:p>
                  </a:txBody>
                  <a:tcPr marL="8389" marR="8389" marT="8389" marB="0" anchor="ctr">
                    <a:cell3D prstMaterial="dkEdge">
                      <a:bevel prst="artDeco"/>
                      <a:lightRig rig="flood" dir="t"/>
                    </a:cell3D>
                  </a:tcPr>
                </a:tc>
                <a:tc hMerge="1">
                  <a:txBody>
                    <a:bodyPr/>
                    <a:lstStyle/>
                    <a:p>
                      <a:endParaRPr lang="zh-CN" altLang="en-US"/>
                    </a:p>
                  </a:txBody>
                  <a:tcPr/>
                </a:tc>
                <a:tc hMerge="1">
                  <a:txBody>
                    <a:bodyPr/>
                    <a:lstStyle/>
                    <a:p>
                      <a:endParaRPr lang="zh-CN" altLang="en-US"/>
                    </a:p>
                  </a:txBody>
                  <a:tcPr/>
                </a:tc>
              </a:tr>
              <a:tr h="249851">
                <a:tc>
                  <a:txBody>
                    <a:bodyPr/>
                    <a:lstStyle/>
                    <a:p>
                      <a:pPr algn="ctr" fontAlgn="ctr"/>
                      <a:r>
                        <a:rPr lang="zh-CN" altLang="en-US" sz="1100" b="1" u="none" strike="noStrike" dirty="0">
                          <a:effectLst/>
                          <a:latin typeface="+mn-ea"/>
                          <a:ea typeface="+mn-ea"/>
                        </a:rPr>
                        <a:t>序号</a:t>
                      </a:r>
                      <a:endParaRPr lang="zh-CN" altLang="en-US" sz="1100" b="1" i="0" u="none" strike="noStrike" dirty="0">
                        <a:effectLst/>
                        <a:latin typeface="+mn-ea"/>
                        <a:ea typeface="+mn-ea"/>
                      </a:endParaRPr>
                    </a:p>
                  </a:txBody>
                  <a:tcPr marL="8389" marR="8389" marT="8389" marB="0" anchor="ctr">
                    <a:cell3D prstMaterial="dkEdge">
                      <a:bevel prst="artDeco"/>
                      <a:lightRig rig="flood" dir="t"/>
                    </a:cell3D>
                  </a:tcPr>
                </a:tc>
                <a:tc>
                  <a:txBody>
                    <a:bodyPr/>
                    <a:lstStyle/>
                    <a:p>
                      <a:pPr algn="ctr" fontAlgn="ctr"/>
                      <a:r>
                        <a:rPr lang="zh-CN" altLang="en-US" sz="1100" b="1" u="none" strike="noStrike">
                          <a:effectLst/>
                          <a:latin typeface="+mn-ea"/>
                          <a:ea typeface="+mn-ea"/>
                        </a:rPr>
                        <a:t>商品编号</a:t>
                      </a:r>
                      <a:endParaRPr lang="zh-CN" altLang="en-US" sz="1100" b="1"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zh-CN" altLang="en-US" sz="1100" b="1" u="none" strike="noStrike" dirty="0">
                          <a:effectLst/>
                          <a:latin typeface="+mn-ea"/>
                          <a:ea typeface="+mn-ea"/>
                        </a:rPr>
                        <a:t>商品名称</a:t>
                      </a:r>
                      <a:endParaRPr lang="zh-CN" altLang="en-US" sz="1100" b="1" i="0" u="none" strike="noStrike" dirty="0">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dirty="0">
                          <a:effectLst/>
                          <a:latin typeface="+mn-ea"/>
                          <a:ea typeface="+mn-ea"/>
                        </a:rPr>
                        <a:t>1</a:t>
                      </a:r>
                      <a:endParaRPr lang="en-US" altLang="zh-CN" sz="1100" b="0" i="0" u="none" strike="noStrike" dirty="0">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0306361000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其他小虾及对虾</a:t>
                      </a:r>
                      <a:r>
                        <a:rPr lang="zh-CN" altLang="en-US" sz="1100" u="none" strike="noStrike" dirty="0" smtClean="0">
                          <a:effectLst/>
                          <a:latin typeface="+mn-ea"/>
                          <a:ea typeface="+mn-ea"/>
                        </a:rPr>
                        <a:t>种苗</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2</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a:effectLst/>
                          <a:latin typeface="+mn-ea"/>
                          <a:ea typeface="+mn-ea"/>
                        </a:rPr>
                        <a:t>1214100000</a:t>
                      </a:r>
                      <a:endParaRPr lang="en-US" altLang="zh-CN" sz="1100" b="0" i="0" u="none" strike="noStrike">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紫苜蓿粗粉及团粒</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dirty="0">
                          <a:effectLst/>
                          <a:latin typeface="+mn-ea"/>
                          <a:ea typeface="+mn-ea"/>
                        </a:rPr>
                        <a:t>3</a:t>
                      </a:r>
                      <a:endParaRPr lang="en-US" altLang="zh-CN" sz="1100" b="0" i="0" u="none" strike="noStrike" dirty="0">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a:effectLst/>
                          <a:latin typeface="+mn-ea"/>
                          <a:ea typeface="+mn-ea"/>
                        </a:rPr>
                        <a:t>1214900001</a:t>
                      </a:r>
                      <a:endParaRPr lang="en-US" altLang="zh-CN" sz="1100" b="0" i="0" u="none" strike="noStrike">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其他紫苜蓿（粗粉及团粒除外）</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4</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2301201000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饲料用鱼粉</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5</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2710199100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润滑油，不含生物柴油</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6</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2710199200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润滑脂，不含生物柴油</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7</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2934999022</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环线威，杀虫环，杀虫钉，多噻烷等</a:t>
                      </a:r>
                      <a:r>
                        <a:rPr lang="en-US" altLang="zh-CN" sz="1100" u="none" strike="noStrike" dirty="0">
                          <a:effectLst/>
                          <a:latin typeface="+mn-ea"/>
                          <a:ea typeface="+mn-ea"/>
                        </a:rPr>
                        <a:t>(</a:t>
                      </a:r>
                      <a:r>
                        <a:rPr lang="zh-CN" altLang="en-US" sz="1100" u="none" strike="noStrike" dirty="0">
                          <a:effectLst/>
                          <a:latin typeface="+mn-ea"/>
                          <a:ea typeface="+mn-ea"/>
                        </a:rPr>
                        <a:t>包括甲基硫环磷，噻嗪酮，恶虫酮，茚虫威</a:t>
                      </a:r>
                      <a:r>
                        <a:rPr lang="en-US" altLang="zh-CN" sz="1100" u="none" strike="noStrike" dirty="0">
                          <a:effectLst/>
                          <a:latin typeface="+mn-ea"/>
                          <a:ea typeface="+mn-ea"/>
                        </a:rPr>
                        <a:t>)</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383462">
                <a:tc>
                  <a:txBody>
                    <a:bodyPr/>
                    <a:lstStyle/>
                    <a:p>
                      <a:pPr algn="ctr" fontAlgn="ctr"/>
                      <a:r>
                        <a:rPr lang="en-US" altLang="zh-CN" sz="1100" u="none" strike="noStrike">
                          <a:effectLst/>
                          <a:latin typeface="+mn-ea"/>
                          <a:ea typeface="+mn-ea"/>
                        </a:rPr>
                        <a:t>8</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2934999091</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地西他滨、氟脲苷、环磷酰胺、吉非替尼、卡培他滨、雷替曲塞、磷酸氟达拉滨、替加氟、盐酸阿糖胞苷、盐酸吉西他滨、盐酸埃克替尼、异环磷酰胺</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9</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3402130010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含有壬基酚聚氧乙烯醚的非离子型有机表面活性剂</a:t>
                      </a:r>
                      <a:r>
                        <a:rPr lang="en-US" altLang="zh-CN" sz="1100" u="none" strike="noStrike" dirty="0">
                          <a:effectLst/>
                          <a:latin typeface="+mn-ea"/>
                          <a:ea typeface="+mn-ea"/>
                        </a:rPr>
                        <a:t>(</a:t>
                      </a:r>
                      <a:r>
                        <a:rPr lang="zh-CN" altLang="en-US" sz="1100" u="none" strike="noStrike" dirty="0">
                          <a:effectLst/>
                          <a:latin typeface="+mn-ea"/>
                          <a:ea typeface="+mn-ea"/>
                        </a:rPr>
                        <a:t>不论是否零售包装</a:t>
                      </a:r>
                      <a:r>
                        <a:rPr lang="en-US" altLang="zh-CN" sz="1100" u="none" strike="noStrike" dirty="0">
                          <a:effectLst/>
                          <a:latin typeface="+mn-ea"/>
                          <a:ea typeface="+mn-ea"/>
                        </a:rPr>
                        <a:t>,</a:t>
                      </a:r>
                      <a:r>
                        <a:rPr lang="zh-CN" altLang="en-US" sz="1100" u="none" strike="noStrike" dirty="0">
                          <a:effectLst/>
                          <a:latin typeface="+mn-ea"/>
                          <a:ea typeface="+mn-ea"/>
                        </a:rPr>
                        <a:t>肥皂除外</a:t>
                      </a:r>
                      <a:r>
                        <a:rPr lang="en-US" altLang="zh-CN" sz="1100" u="none" strike="noStrike" dirty="0">
                          <a:effectLst/>
                          <a:latin typeface="+mn-ea"/>
                          <a:ea typeface="+mn-ea"/>
                        </a:rPr>
                        <a:t>)</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a:effectLst/>
                          <a:latin typeface="+mn-ea"/>
                          <a:ea typeface="+mn-ea"/>
                        </a:rPr>
                        <a:t>10</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3402130090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其他非离子型有机表面活性剂</a:t>
                      </a:r>
                      <a:r>
                        <a:rPr lang="en-US" altLang="zh-CN" sz="1100" u="none" strike="noStrike" dirty="0">
                          <a:effectLst/>
                          <a:latin typeface="+mn-ea"/>
                          <a:ea typeface="+mn-ea"/>
                        </a:rPr>
                        <a:t>(</a:t>
                      </a:r>
                      <a:r>
                        <a:rPr lang="zh-CN" altLang="en-US" sz="1100" u="none" strike="noStrike" dirty="0">
                          <a:effectLst/>
                          <a:latin typeface="+mn-ea"/>
                          <a:ea typeface="+mn-ea"/>
                        </a:rPr>
                        <a:t>不论是否零售包装</a:t>
                      </a:r>
                      <a:r>
                        <a:rPr lang="en-US" altLang="zh-CN" sz="1100" u="none" strike="noStrike" dirty="0">
                          <a:effectLst/>
                          <a:latin typeface="+mn-ea"/>
                          <a:ea typeface="+mn-ea"/>
                        </a:rPr>
                        <a:t>,</a:t>
                      </a:r>
                      <a:r>
                        <a:rPr lang="zh-CN" altLang="en-US" sz="1100" u="none" strike="noStrike" dirty="0">
                          <a:effectLst/>
                          <a:latin typeface="+mn-ea"/>
                          <a:ea typeface="+mn-ea"/>
                        </a:rPr>
                        <a:t>肥皂除外</a:t>
                      </a:r>
                      <a:r>
                        <a:rPr lang="en-US" altLang="zh-CN" sz="1100" u="none" strike="noStrike" dirty="0">
                          <a:effectLst/>
                          <a:latin typeface="+mn-ea"/>
                          <a:ea typeface="+mn-ea"/>
                        </a:rPr>
                        <a:t>)</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383462">
                <a:tc>
                  <a:txBody>
                    <a:bodyPr/>
                    <a:lstStyle/>
                    <a:p>
                      <a:pPr algn="ctr" fontAlgn="ctr"/>
                      <a:r>
                        <a:rPr lang="en-US" altLang="zh-CN" sz="1100" u="none" strike="noStrike">
                          <a:effectLst/>
                          <a:latin typeface="+mn-ea"/>
                          <a:ea typeface="+mn-ea"/>
                        </a:rPr>
                        <a:t>11</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3403190000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含有石油或从沥青矿物提取油类</a:t>
                      </a:r>
                      <a:r>
                        <a:rPr lang="en-US" altLang="zh-CN" sz="1100" u="none" strike="noStrike" dirty="0">
                          <a:effectLst/>
                          <a:latin typeface="+mn-ea"/>
                          <a:ea typeface="+mn-ea"/>
                        </a:rPr>
                        <a:t>(</a:t>
                      </a:r>
                      <a:r>
                        <a:rPr lang="zh-CN" altLang="en-US" sz="1100" u="none" strike="noStrike" dirty="0">
                          <a:effectLst/>
                          <a:latin typeface="+mn-ea"/>
                          <a:ea typeface="+mn-ea"/>
                        </a:rPr>
                        <a:t>按重量计＜</a:t>
                      </a:r>
                      <a:r>
                        <a:rPr lang="en-US" altLang="zh-CN" sz="1100" u="none" strike="noStrike" dirty="0">
                          <a:effectLst/>
                          <a:latin typeface="+mn-ea"/>
                          <a:ea typeface="+mn-ea"/>
                        </a:rPr>
                        <a:t>70%)</a:t>
                      </a:r>
                      <a:r>
                        <a:rPr lang="zh-CN" altLang="en-US" sz="1100" u="none" strike="noStrike" dirty="0">
                          <a:effectLst/>
                          <a:latin typeface="+mn-ea"/>
                          <a:ea typeface="+mn-ea"/>
                        </a:rPr>
                        <a:t>的润滑剂（包括以润滑剂为基本成分的切削油制剂、螺栓或螺母松开剂、防锈或防腐蚀制剂及脱模剂）</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383462">
                <a:tc>
                  <a:txBody>
                    <a:bodyPr/>
                    <a:lstStyle/>
                    <a:p>
                      <a:pPr algn="ctr" fontAlgn="ctr"/>
                      <a:r>
                        <a:rPr lang="en-US" altLang="zh-CN" sz="1100" u="none" strike="noStrike">
                          <a:effectLst/>
                          <a:latin typeface="+mn-ea"/>
                          <a:ea typeface="+mn-ea"/>
                        </a:rPr>
                        <a:t>12</a:t>
                      </a:r>
                      <a:endParaRPr lang="en-US" altLang="zh-CN" sz="1100" b="0"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3403990000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不含石油或从沥青矿物提取油类的润滑剂（包括以润滑剂为基本成分的切削油制剂、螺栓或螺母松开剂、防锈或防腐蚀制剂及脱模剂）</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u="none" strike="noStrike" dirty="0">
                          <a:effectLst/>
                          <a:latin typeface="+mn-ea"/>
                          <a:ea typeface="+mn-ea"/>
                        </a:rPr>
                        <a:t>13</a:t>
                      </a:r>
                      <a:endParaRPr lang="en-US" altLang="zh-CN" sz="1100" b="0" i="0" u="none" strike="noStrike" dirty="0">
                        <a:effectLst/>
                        <a:latin typeface="+mn-ea"/>
                        <a:ea typeface="+mn-ea"/>
                      </a:endParaRPr>
                    </a:p>
                  </a:txBody>
                  <a:tcPr marL="8389" marR="8389" marT="8389" marB="0" anchor="ctr">
                    <a:cell3D prstMaterial="dkEdge">
                      <a:bevel prst="artDeco"/>
                      <a:lightRig rig="flood" dir="t"/>
                    </a:cell3D>
                  </a:tcPr>
                </a:tc>
                <a:tc>
                  <a:txBody>
                    <a:bodyPr/>
                    <a:lstStyle/>
                    <a:p>
                      <a:pPr algn="ctr" fontAlgn="ctr"/>
                      <a:r>
                        <a:rPr lang="en-US" altLang="zh-CN" sz="1100" u="none" strike="noStrike" dirty="0">
                          <a:effectLst/>
                          <a:latin typeface="+mn-ea"/>
                          <a:ea typeface="+mn-ea"/>
                        </a:rPr>
                        <a:t>9022140010</a:t>
                      </a:r>
                      <a:endParaRPr lang="en-US" altLang="zh-CN"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c>
                  <a:txBody>
                    <a:bodyPr/>
                    <a:lstStyle/>
                    <a:p>
                      <a:pPr marL="180000" algn="l" fontAlgn="ctr"/>
                      <a:r>
                        <a:rPr lang="zh-CN" altLang="en-US" sz="1100" u="none" strike="noStrike" dirty="0">
                          <a:effectLst/>
                          <a:latin typeface="+mn-ea"/>
                          <a:ea typeface="+mn-ea"/>
                        </a:rPr>
                        <a:t>医用直线加速器</a:t>
                      </a:r>
                      <a:endParaRPr lang="zh-CN" altLang="en-US" sz="1100" b="0" i="0" u="none" strike="noStrike" dirty="0">
                        <a:solidFill>
                          <a:srgbClr val="000000"/>
                        </a:solidFill>
                        <a:effectLst/>
                        <a:latin typeface="+mn-ea"/>
                        <a:ea typeface="+mn-ea"/>
                      </a:endParaRPr>
                    </a:p>
                  </a:txBody>
                  <a:tcPr marL="8389" marR="8389" marT="8389" marB="0" anchor="ctr">
                    <a:cell3D prstMaterial="dkEdge">
                      <a:bevel prst="artDeco"/>
                      <a:lightRig rig="flood" dir="t"/>
                    </a:cell3D>
                  </a:tcPr>
                </a:tc>
              </a:tr>
            </a:tbl>
          </a:graphicData>
        </a:graphic>
      </p:graphicFrame>
    </p:spTree>
    <p:extLst>
      <p:ext uri="{BB962C8B-B14F-4D97-AF65-F5344CB8AC3E}">
        <p14:creationId xmlns="" xmlns:p14="http://schemas.microsoft.com/office/powerpoint/2010/main" val="2384215391"/>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785786" y="242888"/>
            <a:ext cx="7405714" cy="338532"/>
          </a:xfrm>
          <a:prstGeom prst="rect">
            <a:avLst/>
          </a:prstGeom>
          <a:noFill/>
          <a:ln>
            <a:noFill/>
          </a:ln>
          <a:effectLst/>
        </p:spPr>
        <p:txBody>
          <a:bodyPr wrap="square"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第一批对美加征关税商品第一次排除清单</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sp>
        <p:nvSpPr>
          <p:cNvPr id="21" name="Freeform 6"/>
          <p:cNvSpPr>
            <a:spLocks noChangeArrowheads="1"/>
          </p:cNvSpPr>
          <p:nvPr/>
        </p:nvSpPr>
        <p:spPr bwMode="auto">
          <a:xfrm>
            <a:off x="1386404" y="746035"/>
            <a:ext cx="1350963" cy="203200"/>
          </a:xfrm>
          <a:custGeom>
            <a:avLst/>
            <a:gdLst>
              <a:gd name="T0" fmla="*/ 2147483647 w 3270"/>
              <a:gd name="T1" fmla="*/ 2147483647 h 261"/>
              <a:gd name="T2" fmla="*/ 2147483647 w 3270"/>
              <a:gd name="T3" fmla="*/ 2147483647 h 261"/>
              <a:gd name="T4" fmla="*/ 2147483647 w 3270"/>
              <a:gd name="T5" fmla="*/ 0 h 261"/>
              <a:gd name="T6" fmla="*/ 0 w 3270"/>
              <a:gd name="T7" fmla="*/ 0 h 261"/>
              <a:gd name="T8" fmla="*/ 2147483647 w 3270"/>
              <a:gd name="T9" fmla="*/ 2147483647 h 261"/>
              <a:gd name="T10" fmla="*/ 0 60000 65536"/>
              <a:gd name="T11" fmla="*/ 0 60000 65536"/>
              <a:gd name="T12" fmla="*/ 0 60000 65536"/>
              <a:gd name="T13" fmla="*/ 0 60000 65536"/>
              <a:gd name="T14" fmla="*/ 0 60000 65536"/>
              <a:gd name="T15" fmla="*/ 0 w 3270"/>
              <a:gd name="T16" fmla="*/ 0 h 261"/>
              <a:gd name="T17" fmla="*/ 3270 w 3270"/>
              <a:gd name="T18" fmla="*/ 261 h 261"/>
            </a:gdLst>
            <a:ahLst/>
            <a:cxnLst>
              <a:cxn ang="T10">
                <a:pos x="T0" y="T1"/>
              </a:cxn>
              <a:cxn ang="T11">
                <a:pos x="T2" y="T3"/>
              </a:cxn>
              <a:cxn ang="T12">
                <a:pos x="T4" y="T5"/>
              </a:cxn>
              <a:cxn ang="T13">
                <a:pos x="T6" y="T7"/>
              </a:cxn>
              <a:cxn ang="T14">
                <a:pos x="T8" y="T9"/>
              </a:cxn>
            </a:cxnLst>
            <a:rect l="T15" t="T16" r="T17" b="T18"/>
            <a:pathLst>
              <a:path w="3270" h="261">
                <a:moveTo>
                  <a:pt x="249" y="261"/>
                </a:moveTo>
                <a:lnTo>
                  <a:pt x="3270" y="261"/>
                </a:lnTo>
                <a:lnTo>
                  <a:pt x="3022" y="0"/>
                </a:lnTo>
                <a:lnTo>
                  <a:pt x="0" y="0"/>
                </a:lnTo>
                <a:lnTo>
                  <a:pt x="249" y="261"/>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nvGrpSpPr>
          <p:cNvPr id="22" name="组合 63"/>
          <p:cNvGrpSpPr>
            <a:grpSpLocks/>
          </p:cNvGrpSpPr>
          <p:nvPr/>
        </p:nvGrpSpPr>
        <p:grpSpPr bwMode="auto">
          <a:xfrm>
            <a:off x="1237178" y="888911"/>
            <a:ext cx="7004446" cy="1466816"/>
            <a:chOff x="1358950" y="1173758"/>
            <a:chExt cx="7072312" cy="3482975"/>
          </a:xfrm>
        </p:grpSpPr>
        <p:sp>
          <p:nvSpPr>
            <p:cNvPr id="23"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24"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33" name="Freeform 7"/>
          <p:cNvSpPr>
            <a:spLocks noChangeArrowheads="1"/>
          </p:cNvSpPr>
          <p:nvPr/>
        </p:nvSpPr>
        <p:spPr bwMode="auto">
          <a:xfrm>
            <a:off x="1180029" y="746036"/>
            <a:ext cx="1414463" cy="357180"/>
          </a:xfrm>
          <a:custGeom>
            <a:avLst/>
            <a:gdLst>
              <a:gd name="T0" fmla="*/ 2147483647 w 3022"/>
              <a:gd name="T1" fmla="*/ 0 h 2098"/>
              <a:gd name="T2" fmla="*/ 0 w 3022"/>
              <a:gd name="T3" fmla="*/ 0 h 2098"/>
              <a:gd name="T4" fmla="*/ 0 w 3022"/>
              <a:gd name="T5" fmla="*/ 2147483647 h 2098"/>
              <a:gd name="T6" fmla="*/ 2147483647 w 3022"/>
              <a:gd name="T7" fmla="*/ 2147483647 h 2098"/>
              <a:gd name="T8" fmla="*/ 2147483647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4" name="矩形 33"/>
          <p:cNvSpPr/>
          <p:nvPr/>
        </p:nvSpPr>
        <p:spPr>
          <a:xfrm>
            <a:off x="1308606" y="1103215"/>
            <a:ext cx="6646079" cy="1077218"/>
          </a:xfrm>
          <a:prstGeom prst="rect">
            <a:avLst/>
          </a:prstGeom>
        </p:spPr>
        <p:txBody>
          <a:bodyPr wrap="square">
            <a:spAutoFit/>
          </a:bodyPr>
          <a:lstStyle/>
          <a:p>
            <a:pPr fontAlgn="auto"/>
            <a:endParaRPr lang="en-US" altLang="zh-CN" sz="1600" dirty="0" smtClean="0">
              <a:latin typeface="+mn-ea"/>
              <a:ea typeface="+mn-ea"/>
            </a:endParaRPr>
          </a:p>
          <a:p>
            <a:pPr fontAlgn="auto"/>
            <a:r>
              <a:rPr lang="zh-CN" altLang="en-US" sz="1600" dirty="0">
                <a:latin typeface="+mn-ea"/>
                <a:ea typeface="+mn-ea"/>
              </a:rPr>
              <a:t>对清单</a:t>
            </a:r>
            <a:r>
              <a:rPr lang="zh-CN" altLang="en-US" sz="1600" dirty="0" smtClean="0">
                <a:latin typeface="+mn-ea"/>
                <a:ea typeface="+mn-ea"/>
              </a:rPr>
              <a:t>二所</a:t>
            </a:r>
            <a:r>
              <a:rPr lang="zh-CN" altLang="en-US" sz="1600" dirty="0">
                <a:latin typeface="+mn-ea"/>
                <a:ea typeface="+mn-ea"/>
              </a:rPr>
              <a:t>列商品，自</a:t>
            </a:r>
            <a:r>
              <a:rPr lang="en-US" altLang="zh-CN" sz="1600" dirty="0">
                <a:latin typeface="+mn-ea"/>
                <a:ea typeface="+mn-ea"/>
              </a:rPr>
              <a:t>2019</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17</a:t>
            </a:r>
            <a:r>
              <a:rPr lang="zh-CN" altLang="en-US" sz="1600" dirty="0">
                <a:latin typeface="+mn-ea"/>
                <a:ea typeface="+mn-ea"/>
              </a:rPr>
              <a:t>日至</a:t>
            </a:r>
            <a:r>
              <a:rPr lang="en-US" altLang="zh-CN" sz="1600" dirty="0">
                <a:latin typeface="+mn-ea"/>
                <a:ea typeface="+mn-ea"/>
              </a:rPr>
              <a:t>2020</a:t>
            </a:r>
            <a:r>
              <a:rPr lang="zh-CN" altLang="en-US" sz="1600" dirty="0">
                <a:latin typeface="+mn-ea"/>
                <a:ea typeface="+mn-ea"/>
              </a:rPr>
              <a:t>年</a:t>
            </a:r>
            <a:r>
              <a:rPr lang="en-US" altLang="zh-CN" sz="1600" dirty="0">
                <a:latin typeface="+mn-ea"/>
                <a:ea typeface="+mn-ea"/>
              </a:rPr>
              <a:t>9</a:t>
            </a:r>
            <a:r>
              <a:rPr lang="zh-CN" altLang="en-US" sz="1600" dirty="0">
                <a:latin typeface="+mn-ea"/>
                <a:ea typeface="+mn-ea"/>
              </a:rPr>
              <a:t>月</a:t>
            </a:r>
            <a:r>
              <a:rPr lang="en-US" altLang="zh-CN" sz="1600" dirty="0">
                <a:latin typeface="+mn-ea"/>
                <a:ea typeface="+mn-ea"/>
              </a:rPr>
              <a:t>16</a:t>
            </a:r>
            <a:r>
              <a:rPr lang="zh-CN" altLang="en-US" sz="1600" dirty="0">
                <a:latin typeface="+mn-ea"/>
                <a:ea typeface="+mn-ea"/>
              </a:rPr>
              <a:t>日（一年），不再实施</a:t>
            </a:r>
            <a:r>
              <a:rPr lang="en-US" altLang="zh-CN" sz="1600" dirty="0">
                <a:latin typeface="+mn-ea"/>
                <a:ea typeface="+mn-ea"/>
              </a:rPr>
              <a:t>2018</a:t>
            </a:r>
            <a:r>
              <a:rPr lang="zh-CN" altLang="en-US" sz="1600" dirty="0">
                <a:latin typeface="+mn-ea"/>
                <a:ea typeface="+mn-ea"/>
              </a:rPr>
              <a:t>年</a:t>
            </a:r>
            <a:r>
              <a:rPr lang="en-US" altLang="zh-CN" sz="1600" dirty="0">
                <a:latin typeface="+mn-ea"/>
                <a:ea typeface="+mn-ea"/>
              </a:rPr>
              <a:t>7</a:t>
            </a:r>
            <a:r>
              <a:rPr lang="zh-CN" altLang="en-US" sz="1600" dirty="0">
                <a:latin typeface="+mn-ea"/>
                <a:ea typeface="+mn-ea"/>
              </a:rPr>
              <a:t>月</a:t>
            </a:r>
            <a:r>
              <a:rPr lang="en-US" altLang="zh-CN" sz="1600" dirty="0">
                <a:latin typeface="+mn-ea"/>
                <a:ea typeface="+mn-ea"/>
              </a:rPr>
              <a:t>6</a:t>
            </a:r>
            <a:r>
              <a:rPr lang="zh-CN" altLang="en-US" sz="1600" dirty="0">
                <a:latin typeface="+mn-ea"/>
                <a:ea typeface="+mn-ea"/>
              </a:rPr>
              <a:t>日</a:t>
            </a:r>
            <a:r>
              <a:rPr lang="zh-CN" altLang="en-US" sz="1600" dirty="0" smtClean="0">
                <a:latin typeface="+mn-ea"/>
                <a:ea typeface="+mn-ea"/>
              </a:rPr>
              <a:t>以来对美进口货物所</a:t>
            </a:r>
            <a:r>
              <a:rPr lang="zh-CN" altLang="en-US" sz="1600" dirty="0">
                <a:latin typeface="+mn-ea"/>
                <a:ea typeface="+mn-ea"/>
              </a:rPr>
              <a:t>加征的</a:t>
            </a:r>
            <a:r>
              <a:rPr lang="zh-CN" altLang="en-US" sz="1600" dirty="0" smtClean="0">
                <a:latin typeface="+mn-ea"/>
                <a:ea typeface="+mn-ea"/>
              </a:rPr>
              <a:t>关税。</a:t>
            </a:r>
            <a:r>
              <a:rPr lang="zh-CN" altLang="en-US" sz="1600" dirty="0">
                <a:latin typeface="+mn-ea"/>
                <a:ea typeface="+mn-ea"/>
              </a:rPr>
              <a:t>已加征的关税</a:t>
            </a:r>
            <a:r>
              <a:rPr lang="zh-CN" altLang="en-US" sz="1600" dirty="0" smtClean="0">
                <a:latin typeface="+mn-ea"/>
                <a:ea typeface="+mn-ea"/>
              </a:rPr>
              <a:t>税款不予</a:t>
            </a:r>
            <a:r>
              <a:rPr lang="zh-CN" altLang="en-US" sz="1600" dirty="0">
                <a:latin typeface="+mn-ea"/>
                <a:ea typeface="+mn-ea"/>
              </a:rPr>
              <a:t>退还。</a:t>
            </a:r>
          </a:p>
        </p:txBody>
      </p:sp>
      <p:sp>
        <p:nvSpPr>
          <p:cNvPr id="42" name="Rectangle 11"/>
          <p:cNvSpPr>
            <a:spLocks noChangeArrowheads="1"/>
          </p:cNvSpPr>
          <p:nvPr/>
        </p:nvSpPr>
        <p:spPr bwMode="auto">
          <a:xfrm>
            <a:off x="1165740" y="764661"/>
            <a:ext cx="1357313" cy="338554"/>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1600" dirty="0" smtClean="0">
                <a:solidFill>
                  <a:srgbClr val="FFFFFF"/>
                </a:solidFill>
                <a:latin typeface="+mn-ea"/>
                <a:ea typeface="+mn-ea"/>
              </a:rPr>
              <a:t>清单二</a:t>
            </a:r>
            <a:endParaRPr lang="zh-CN" altLang="en-US" sz="1600" dirty="0">
              <a:solidFill>
                <a:srgbClr val="FFFFFF"/>
              </a:solidFill>
              <a:latin typeface="+mn-ea"/>
              <a:ea typeface="+mn-ea"/>
            </a:endParaRPr>
          </a:p>
        </p:txBody>
      </p:sp>
      <p:graphicFrame>
        <p:nvGraphicFramePr>
          <p:cNvPr id="12" name="表格 11"/>
          <p:cNvGraphicFramePr>
            <a:graphicFrameLocks noGrp="1"/>
          </p:cNvGraphicFramePr>
          <p:nvPr>
            <p:extLst>
              <p:ext uri="{D42A27DB-BD31-4B8C-83A1-F6EECF244321}">
                <p14:modId xmlns="" xmlns:p14="http://schemas.microsoft.com/office/powerpoint/2010/main" val="827876555"/>
              </p:ext>
            </p:extLst>
          </p:nvPr>
        </p:nvGraphicFramePr>
        <p:xfrm>
          <a:off x="611388" y="2643758"/>
          <a:ext cx="7921224" cy="1766885"/>
        </p:xfrm>
        <a:graphic>
          <a:graphicData uri="http://schemas.openxmlformats.org/drawingml/2006/table">
            <a:tbl>
              <a:tblPr firstRow="1">
                <a:tableStyleId>{5C22544A-7EE6-4342-B048-85BDC9FD1C3A}</a:tableStyleId>
              </a:tblPr>
              <a:tblGrid>
                <a:gridCol w="528385"/>
                <a:gridCol w="1200151"/>
                <a:gridCol w="6192688"/>
              </a:tblGrid>
              <a:tr h="470229">
                <a:tc gridSpan="3">
                  <a:txBody>
                    <a:bodyPr/>
                    <a:lstStyle/>
                    <a:p>
                      <a:pPr algn="ctr" fontAlgn="ctr"/>
                      <a:r>
                        <a:rPr lang="zh-CN" altLang="en-US" sz="1400" u="none" strike="noStrike" dirty="0" smtClean="0">
                          <a:effectLst/>
                        </a:rPr>
                        <a:t>第一批对美加征关税商品第一次排除清单二</a:t>
                      </a:r>
                      <a:endParaRPr lang="zh-CN" altLang="en-US" sz="1400" b="0" i="0" u="none" strike="noStrike" dirty="0">
                        <a:solidFill>
                          <a:srgbClr val="000000"/>
                        </a:solidFill>
                        <a:effectLst/>
                        <a:latin typeface="方正小标宋_GBK"/>
                      </a:endParaRPr>
                    </a:p>
                  </a:txBody>
                  <a:tcPr marL="8389" marR="8389" marT="8389" marB="0" anchor="ctr">
                    <a:cell3D prstMaterial="dkEdge">
                      <a:bevel prst="artDeco"/>
                      <a:lightRig rig="flood" dir="t"/>
                    </a:cell3D>
                  </a:tcPr>
                </a:tc>
                <a:tc hMerge="1">
                  <a:txBody>
                    <a:bodyPr/>
                    <a:lstStyle/>
                    <a:p>
                      <a:endParaRPr lang="zh-CN" altLang="en-US"/>
                    </a:p>
                  </a:txBody>
                  <a:tcPr/>
                </a:tc>
                <a:tc hMerge="1">
                  <a:txBody>
                    <a:bodyPr/>
                    <a:lstStyle/>
                    <a:p>
                      <a:endParaRPr lang="zh-CN" altLang="en-US"/>
                    </a:p>
                  </a:txBody>
                  <a:tcPr/>
                </a:tc>
              </a:tr>
              <a:tr h="249851">
                <a:tc>
                  <a:txBody>
                    <a:bodyPr/>
                    <a:lstStyle/>
                    <a:p>
                      <a:pPr algn="ctr" fontAlgn="ctr"/>
                      <a:r>
                        <a:rPr lang="zh-CN" altLang="en-US" sz="1100" b="1" u="none" strike="noStrike" dirty="0">
                          <a:effectLst/>
                          <a:latin typeface="+mn-ea"/>
                          <a:ea typeface="+mn-ea"/>
                        </a:rPr>
                        <a:t>序号</a:t>
                      </a:r>
                      <a:endParaRPr lang="zh-CN" altLang="en-US" sz="1100" b="1" i="0" u="none" strike="noStrike" dirty="0">
                        <a:effectLst/>
                        <a:latin typeface="+mn-ea"/>
                        <a:ea typeface="+mn-ea"/>
                      </a:endParaRPr>
                    </a:p>
                  </a:txBody>
                  <a:tcPr marL="8389" marR="8389" marT="8389" marB="0" anchor="ctr">
                    <a:cell3D prstMaterial="dkEdge">
                      <a:bevel prst="artDeco"/>
                      <a:lightRig rig="flood" dir="t"/>
                    </a:cell3D>
                  </a:tcPr>
                </a:tc>
                <a:tc>
                  <a:txBody>
                    <a:bodyPr/>
                    <a:lstStyle/>
                    <a:p>
                      <a:pPr algn="ctr" fontAlgn="ctr"/>
                      <a:r>
                        <a:rPr lang="zh-CN" altLang="en-US" sz="1100" b="1" u="none" strike="noStrike">
                          <a:effectLst/>
                          <a:latin typeface="+mn-ea"/>
                          <a:ea typeface="+mn-ea"/>
                        </a:rPr>
                        <a:t>商品编号</a:t>
                      </a:r>
                      <a:endParaRPr lang="zh-CN" altLang="en-US" sz="1100" b="1" i="0" u="none" strike="noStrike">
                        <a:effectLst/>
                        <a:latin typeface="+mn-ea"/>
                        <a:ea typeface="+mn-ea"/>
                      </a:endParaRPr>
                    </a:p>
                  </a:txBody>
                  <a:tcPr marL="8389" marR="8389" marT="8389" marB="0" anchor="ctr">
                    <a:cell3D prstMaterial="dkEdge">
                      <a:bevel prst="artDeco"/>
                      <a:lightRig rig="flood" dir="t"/>
                    </a:cell3D>
                  </a:tcPr>
                </a:tc>
                <a:tc>
                  <a:txBody>
                    <a:bodyPr/>
                    <a:lstStyle/>
                    <a:p>
                      <a:pPr algn="ctr" fontAlgn="ctr"/>
                      <a:r>
                        <a:rPr lang="zh-CN" altLang="en-US" sz="1100" b="1" u="none" strike="noStrike" dirty="0">
                          <a:effectLst/>
                          <a:latin typeface="+mn-ea"/>
                          <a:ea typeface="+mn-ea"/>
                        </a:rPr>
                        <a:t>商品名称</a:t>
                      </a:r>
                      <a:endParaRPr lang="zh-CN" altLang="en-US" sz="1100" b="1" i="0" u="none" strike="noStrike" dirty="0">
                        <a:effectLst/>
                        <a:latin typeface="+mn-ea"/>
                        <a:ea typeface="+mn-ea"/>
                      </a:endParaRPr>
                    </a:p>
                  </a:txBody>
                  <a:tcPr marL="8389" marR="8389" marT="8389" marB="0" anchor="ctr">
                    <a:cell3D prstMaterial="dkEdge">
                      <a:bevel prst="artDeco"/>
                      <a:lightRig rig="flood" dir="t"/>
                    </a:cell3D>
                  </a:tcPr>
                </a:tc>
              </a:tr>
              <a:tr h="234000">
                <a:tc>
                  <a:txBody>
                    <a:bodyPr/>
                    <a:lstStyle/>
                    <a:p>
                      <a:pPr algn="ctr" fontAlgn="ctr"/>
                      <a:r>
                        <a:rPr lang="en-US" altLang="zh-CN" sz="1100" b="0" i="0" u="none" strike="noStrike" dirty="0">
                          <a:effectLst/>
                          <a:latin typeface="+mn-ea"/>
                          <a:ea typeface="+mn-ea"/>
                        </a:rPr>
                        <a:t>1</a:t>
                      </a:r>
                    </a:p>
                  </a:txBody>
                  <a:tcPr marL="9525" marR="9525" marT="9525" marB="0" anchor="ctr">
                    <a:cell3D prstMaterial="dkEdge">
                      <a:bevel prst="artDeco"/>
                      <a:lightRig rig="flood" dir="t"/>
                    </a:cell3D>
                  </a:tcPr>
                </a:tc>
                <a:tc>
                  <a:txBody>
                    <a:bodyPr/>
                    <a:lstStyle/>
                    <a:p>
                      <a:pPr algn="ctr" fontAlgn="ctr"/>
                      <a:r>
                        <a:rPr lang="en-US" altLang="zh-CN" sz="1100" b="0" i="0" u="none" strike="noStrike" dirty="0">
                          <a:solidFill>
                            <a:srgbClr val="000000"/>
                          </a:solidFill>
                          <a:effectLst/>
                          <a:latin typeface="+mn-ea"/>
                          <a:ea typeface="+mn-ea"/>
                        </a:rPr>
                        <a:t>0404100010</a:t>
                      </a:r>
                    </a:p>
                  </a:txBody>
                  <a:tcPr marL="9525" marR="9525" marT="9525" marB="0" anchor="ctr">
                    <a:cell3D prstMaterial="dkEdge">
                      <a:bevel prst="artDeco"/>
                      <a:lightRig rig="flood" dir="t"/>
                    </a:cell3D>
                  </a:tcPr>
                </a:tc>
                <a:tc>
                  <a:txBody>
                    <a:bodyPr/>
                    <a:lstStyle/>
                    <a:p>
                      <a:pPr marL="180000" algn="l" fontAlgn="ctr"/>
                      <a:r>
                        <a:rPr lang="zh-CN" altLang="en-US" sz="1100" b="0" i="0" u="none" strike="noStrike" dirty="0">
                          <a:solidFill>
                            <a:srgbClr val="000000"/>
                          </a:solidFill>
                          <a:effectLst/>
                          <a:latin typeface="+mn-ea"/>
                          <a:ea typeface="+mn-ea"/>
                        </a:rPr>
                        <a:t>饲料用乳清（按重量计蛋白含量</a:t>
                      </a:r>
                      <a:r>
                        <a:rPr lang="en-US" altLang="zh-CN" sz="1100" b="0" i="0" u="none" strike="noStrike" dirty="0">
                          <a:solidFill>
                            <a:srgbClr val="000000"/>
                          </a:solidFill>
                          <a:effectLst/>
                          <a:latin typeface="+mn-ea"/>
                          <a:ea typeface="+mn-ea"/>
                        </a:rPr>
                        <a:t>2-7%</a:t>
                      </a:r>
                      <a:r>
                        <a:rPr lang="zh-CN" altLang="en-US" sz="1100" b="0" i="0" u="none" strike="noStrike" dirty="0">
                          <a:solidFill>
                            <a:srgbClr val="000000"/>
                          </a:solidFill>
                          <a:effectLst/>
                          <a:latin typeface="+mn-ea"/>
                          <a:ea typeface="+mn-ea"/>
                        </a:rPr>
                        <a:t>，乳糖含量</a:t>
                      </a:r>
                      <a:r>
                        <a:rPr lang="en-US" altLang="zh-CN" sz="1100" b="0" i="0" u="none" strike="noStrike" dirty="0">
                          <a:solidFill>
                            <a:srgbClr val="000000"/>
                          </a:solidFill>
                          <a:effectLst/>
                          <a:latin typeface="+mn-ea"/>
                          <a:ea typeface="+mn-ea"/>
                        </a:rPr>
                        <a:t>76-88%</a:t>
                      </a:r>
                      <a:r>
                        <a:rPr lang="zh-CN" altLang="en-US" sz="1100" b="0" i="0" u="none" strike="noStrike" dirty="0">
                          <a:solidFill>
                            <a:srgbClr val="000000"/>
                          </a:solidFill>
                          <a:effectLst/>
                          <a:latin typeface="+mn-ea"/>
                          <a:ea typeface="+mn-ea"/>
                        </a:rPr>
                        <a:t>），不论是否浓缩、加糖或其他甜物质  </a:t>
                      </a:r>
                    </a:p>
                  </a:txBody>
                  <a:tcPr marL="9525" marR="9525" marT="9525" marB="0" anchor="ctr">
                    <a:cell3D prstMaterial="dkEdge">
                      <a:bevel prst="artDeco"/>
                      <a:lightRig rig="flood" dir="t"/>
                    </a:cell3D>
                  </a:tcPr>
                </a:tc>
              </a:tr>
              <a:tr h="234000">
                <a:tc>
                  <a:txBody>
                    <a:bodyPr/>
                    <a:lstStyle/>
                    <a:p>
                      <a:pPr algn="ctr" fontAlgn="ctr"/>
                      <a:r>
                        <a:rPr lang="en-US" altLang="zh-CN" sz="1100" b="0" i="0" u="none" strike="noStrike">
                          <a:effectLst/>
                          <a:latin typeface="+mn-ea"/>
                          <a:ea typeface="+mn-ea"/>
                        </a:rPr>
                        <a:t>2</a:t>
                      </a:r>
                    </a:p>
                  </a:txBody>
                  <a:tcPr marL="9525" marR="9525" marT="9525" marB="0" anchor="ctr">
                    <a:cell3D prstMaterial="dkEdge">
                      <a:bevel prst="artDeco"/>
                      <a:lightRig rig="flood" dir="t"/>
                    </a:cell3D>
                  </a:tcPr>
                </a:tc>
                <a:tc>
                  <a:txBody>
                    <a:bodyPr/>
                    <a:lstStyle/>
                    <a:p>
                      <a:pPr algn="ctr" fontAlgn="ctr"/>
                      <a:r>
                        <a:rPr lang="en-US" altLang="zh-CN" sz="1100" b="0" i="0" u="none" strike="noStrike">
                          <a:solidFill>
                            <a:srgbClr val="000000"/>
                          </a:solidFill>
                          <a:effectLst/>
                          <a:latin typeface="+mn-ea"/>
                          <a:ea typeface="+mn-ea"/>
                        </a:rPr>
                        <a:t>2710129920</a:t>
                      </a:r>
                    </a:p>
                  </a:txBody>
                  <a:tcPr marL="9525" marR="9525" marT="9525" marB="0" anchor="ctr">
                    <a:cell3D prstMaterial="dkEdge">
                      <a:bevel prst="artDeco"/>
                      <a:lightRig rig="flood" dir="t"/>
                    </a:cell3D>
                  </a:tcPr>
                </a:tc>
                <a:tc>
                  <a:txBody>
                    <a:bodyPr/>
                    <a:lstStyle/>
                    <a:p>
                      <a:pPr marL="180000" algn="l" fontAlgn="ctr"/>
                      <a:r>
                        <a:rPr lang="zh-CN" altLang="en-US" sz="1100" b="0" i="0" u="none" strike="noStrike" dirty="0">
                          <a:solidFill>
                            <a:srgbClr val="000000"/>
                          </a:solidFill>
                          <a:effectLst/>
                          <a:latin typeface="+mn-ea"/>
                          <a:ea typeface="+mn-ea"/>
                        </a:rPr>
                        <a:t>脱模剂（按重量计石油及从沥青提取的油类≥</a:t>
                      </a:r>
                      <a:r>
                        <a:rPr lang="en-US" altLang="zh-CN" sz="1100" b="0" i="0" u="none" strike="noStrike" dirty="0">
                          <a:solidFill>
                            <a:srgbClr val="000000"/>
                          </a:solidFill>
                          <a:effectLst/>
                          <a:latin typeface="+mn-ea"/>
                          <a:ea typeface="+mn-ea"/>
                        </a:rPr>
                        <a:t>70%</a:t>
                      </a:r>
                      <a:r>
                        <a:rPr lang="zh-CN" altLang="en-US" sz="1100" b="0" i="0" u="none" strike="noStrike" dirty="0">
                          <a:solidFill>
                            <a:srgbClr val="000000"/>
                          </a:solidFill>
                          <a:effectLst/>
                          <a:latin typeface="+mn-ea"/>
                          <a:ea typeface="+mn-ea"/>
                        </a:rPr>
                        <a:t>）</a:t>
                      </a:r>
                    </a:p>
                  </a:txBody>
                  <a:tcPr marL="9525" marR="9525" marT="9525" marB="0" anchor="ctr">
                    <a:cell3D prstMaterial="dkEdge">
                      <a:bevel prst="artDeco"/>
                      <a:lightRig rig="flood" dir="t"/>
                    </a:cell3D>
                  </a:tcPr>
                </a:tc>
              </a:tr>
              <a:tr h="234000">
                <a:tc>
                  <a:txBody>
                    <a:bodyPr/>
                    <a:lstStyle/>
                    <a:p>
                      <a:pPr algn="ctr" fontAlgn="ctr"/>
                      <a:r>
                        <a:rPr lang="en-US" altLang="zh-CN" sz="1100" b="0" i="0" u="none" strike="noStrike">
                          <a:effectLst/>
                          <a:latin typeface="+mn-ea"/>
                          <a:ea typeface="+mn-ea"/>
                        </a:rPr>
                        <a:t>3</a:t>
                      </a:r>
                    </a:p>
                  </a:txBody>
                  <a:tcPr marL="9525" marR="9525" marT="9525" marB="0" anchor="ctr">
                    <a:cell3D prstMaterial="dkEdge">
                      <a:bevel prst="artDeco"/>
                      <a:lightRig rig="flood" dir="t"/>
                    </a:cell3D>
                  </a:tcPr>
                </a:tc>
                <a:tc>
                  <a:txBody>
                    <a:bodyPr/>
                    <a:lstStyle/>
                    <a:p>
                      <a:pPr algn="ctr" fontAlgn="ctr"/>
                      <a:r>
                        <a:rPr lang="en-US" altLang="zh-CN" sz="1100" b="0" i="0" u="none" strike="noStrike">
                          <a:solidFill>
                            <a:srgbClr val="000000"/>
                          </a:solidFill>
                          <a:effectLst/>
                          <a:latin typeface="+mn-ea"/>
                          <a:ea typeface="+mn-ea"/>
                        </a:rPr>
                        <a:t>2710191920</a:t>
                      </a:r>
                    </a:p>
                  </a:txBody>
                  <a:tcPr marL="9525" marR="9525" marT="9525" marB="0" anchor="ctr">
                    <a:cell3D prstMaterial="dkEdge">
                      <a:bevel prst="artDeco"/>
                      <a:lightRig rig="flood" dir="t"/>
                    </a:cell3D>
                  </a:tcPr>
                </a:tc>
                <a:tc>
                  <a:txBody>
                    <a:bodyPr/>
                    <a:lstStyle/>
                    <a:p>
                      <a:pPr marL="180000" algn="l" fontAlgn="ctr"/>
                      <a:r>
                        <a:rPr lang="zh-CN" altLang="en-US" sz="1100" b="0" i="0" u="none" strike="noStrike" dirty="0">
                          <a:solidFill>
                            <a:srgbClr val="000000"/>
                          </a:solidFill>
                          <a:effectLst/>
                          <a:latin typeface="+mn-ea"/>
                          <a:ea typeface="+mn-ea"/>
                        </a:rPr>
                        <a:t>异构烷烃溶剂（初沸点</a:t>
                      </a:r>
                      <a:r>
                        <a:rPr lang="en-US" altLang="zh-CN" sz="1100" b="0" i="0" u="none" strike="noStrike" dirty="0">
                          <a:solidFill>
                            <a:srgbClr val="000000"/>
                          </a:solidFill>
                          <a:effectLst/>
                          <a:latin typeface="+mn-ea"/>
                          <a:ea typeface="+mn-ea"/>
                        </a:rPr>
                        <a:t>225℃</a:t>
                      </a:r>
                      <a:r>
                        <a:rPr lang="zh-CN" altLang="en-US" sz="1100" b="0" i="0" u="none" strike="noStrike" dirty="0">
                          <a:solidFill>
                            <a:srgbClr val="000000"/>
                          </a:solidFill>
                          <a:effectLst/>
                          <a:latin typeface="+mn-ea"/>
                          <a:ea typeface="+mn-ea"/>
                        </a:rPr>
                        <a:t>，闪电</a:t>
                      </a:r>
                      <a:r>
                        <a:rPr lang="en-US" altLang="zh-CN" sz="1100" b="0" i="0" u="none" strike="noStrike" dirty="0">
                          <a:solidFill>
                            <a:srgbClr val="000000"/>
                          </a:solidFill>
                          <a:effectLst/>
                          <a:latin typeface="+mn-ea"/>
                          <a:ea typeface="+mn-ea"/>
                        </a:rPr>
                        <a:t>92℃</a:t>
                      </a:r>
                      <a:r>
                        <a:rPr lang="zh-CN" altLang="en-US" sz="1100" b="0" i="0" u="none" strike="noStrike" dirty="0">
                          <a:solidFill>
                            <a:srgbClr val="000000"/>
                          </a:solidFill>
                          <a:effectLst/>
                          <a:latin typeface="+mn-ea"/>
                          <a:ea typeface="+mn-ea"/>
                        </a:rPr>
                        <a:t>，密度</a:t>
                      </a:r>
                      <a:r>
                        <a:rPr lang="en-US" altLang="zh-CN" sz="1100" b="0" i="0" u="none" strike="noStrike" dirty="0">
                          <a:solidFill>
                            <a:srgbClr val="000000"/>
                          </a:solidFill>
                          <a:effectLst/>
                          <a:latin typeface="+mn-ea"/>
                          <a:ea typeface="+mn-ea"/>
                        </a:rPr>
                        <a:t>0.79g/cm3</a:t>
                      </a:r>
                      <a:r>
                        <a:rPr lang="zh-CN" altLang="en-US" sz="1100" b="0" i="0" u="none" strike="noStrike" dirty="0">
                          <a:solidFill>
                            <a:srgbClr val="000000"/>
                          </a:solidFill>
                          <a:effectLst/>
                          <a:latin typeface="+mn-ea"/>
                          <a:ea typeface="+mn-ea"/>
                        </a:rPr>
                        <a:t>，粘度</a:t>
                      </a:r>
                      <a:r>
                        <a:rPr lang="en-US" altLang="zh-CN" sz="1100" b="0" i="0" u="none" strike="noStrike" dirty="0">
                          <a:solidFill>
                            <a:srgbClr val="000000"/>
                          </a:solidFill>
                          <a:effectLst/>
                          <a:latin typeface="+mn-ea"/>
                          <a:ea typeface="+mn-ea"/>
                        </a:rPr>
                        <a:t>3.57mm2/s</a:t>
                      </a:r>
                      <a:r>
                        <a:rPr lang="zh-CN" altLang="en-US" sz="1100" b="0" i="0" u="none" strike="noStrike" dirty="0">
                          <a:solidFill>
                            <a:srgbClr val="000000"/>
                          </a:solidFill>
                          <a:effectLst/>
                          <a:latin typeface="+mn-ea"/>
                          <a:ea typeface="+mn-ea"/>
                        </a:rPr>
                        <a:t>），不含生物柴油</a:t>
                      </a:r>
                    </a:p>
                  </a:txBody>
                  <a:tcPr marL="9525" marR="9525" marT="9525" marB="0" anchor="ctr">
                    <a:cell3D prstMaterial="dkEdge">
                      <a:bevel prst="artDeco"/>
                      <a:lightRig rig="flood" dir="t"/>
                    </a:cell3D>
                  </a:tcPr>
                </a:tc>
              </a:tr>
              <a:tr h="234000">
                <a:tc>
                  <a:txBody>
                    <a:bodyPr/>
                    <a:lstStyle/>
                    <a:p>
                      <a:pPr algn="ctr" fontAlgn="ctr"/>
                      <a:r>
                        <a:rPr lang="en-US" altLang="zh-CN" sz="1100" b="0" i="0" u="none" strike="noStrike">
                          <a:effectLst/>
                          <a:latin typeface="+mn-ea"/>
                          <a:ea typeface="+mn-ea"/>
                        </a:rPr>
                        <a:t>4</a:t>
                      </a:r>
                    </a:p>
                  </a:txBody>
                  <a:tcPr marL="9525" marR="9525" marT="9525" marB="0" anchor="ctr">
                    <a:cell3D prstMaterial="dkEdge">
                      <a:bevel prst="artDeco"/>
                      <a:lightRig rig="flood" dir="t"/>
                    </a:cell3D>
                  </a:tcPr>
                </a:tc>
                <a:tc>
                  <a:txBody>
                    <a:bodyPr/>
                    <a:lstStyle/>
                    <a:p>
                      <a:pPr algn="ctr" fontAlgn="ctr"/>
                      <a:r>
                        <a:rPr lang="en-US" altLang="zh-CN" sz="1100" b="0" i="0" u="none" strike="noStrike">
                          <a:solidFill>
                            <a:srgbClr val="000000"/>
                          </a:solidFill>
                          <a:effectLst/>
                          <a:latin typeface="+mn-ea"/>
                          <a:ea typeface="+mn-ea"/>
                        </a:rPr>
                        <a:t>2710199310</a:t>
                      </a:r>
                    </a:p>
                  </a:txBody>
                  <a:tcPr marL="9525" marR="9525" marT="9525" marB="0" anchor="ctr">
                    <a:cell3D prstMaterial="dkEdge">
                      <a:bevel prst="artDeco"/>
                      <a:lightRig rig="flood" dir="t"/>
                    </a:cell3D>
                  </a:tcPr>
                </a:tc>
                <a:tc>
                  <a:txBody>
                    <a:bodyPr/>
                    <a:lstStyle/>
                    <a:p>
                      <a:pPr marL="180000" algn="l" fontAlgn="ctr"/>
                      <a:r>
                        <a:rPr lang="zh-CN" altLang="en-US" sz="1100" b="0" i="0" u="none" strike="noStrike" dirty="0">
                          <a:solidFill>
                            <a:srgbClr val="000000"/>
                          </a:solidFill>
                          <a:effectLst/>
                          <a:latin typeface="+mn-ea"/>
                          <a:ea typeface="+mn-ea"/>
                        </a:rPr>
                        <a:t>润滑油基础油（产品粘度</a:t>
                      </a:r>
                      <a:r>
                        <a:rPr lang="en-US" altLang="zh-CN" sz="1100" b="0" i="0" u="none" strike="noStrike" dirty="0">
                          <a:solidFill>
                            <a:srgbClr val="000000"/>
                          </a:solidFill>
                          <a:effectLst/>
                          <a:latin typeface="+mn-ea"/>
                          <a:ea typeface="+mn-ea"/>
                        </a:rPr>
                        <a:t>100℃</a:t>
                      </a:r>
                      <a:r>
                        <a:rPr lang="zh-CN" altLang="en-US" sz="1100" b="0" i="0" u="none" strike="noStrike" dirty="0">
                          <a:solidFill>
                            <a:srgbClr val="000000"/>
                          </a:solidFill>
                          <a:effectLst/>
                          <a:latin typeface="+mn-ea"/>
                          <a:ea typeface="+mn-ea"/>
                        </a:rPr>
                        <a:t>时</a:t>
                      </a:r>
                      <a:r>
                        <a:rPr lang="en-US" altLang="zh-CN" sz="1100" b="0" i="0" u="none" strike="noStrike" dirty="0">
                          <a:solidFill>
                            <a:srgbClr val="000000"/>
                          </a:solidFill>
                          <a:effectLst/>
                          <a:latin typeface="+mn-ea"/>
                          <a:ea typeface="+mn-ea"/>
                        </a:rPr>
                        <a:t>37-47</a:t>
                      </a:r>
                      <a:r>
                        <a:rPr lang="zh-CN" altLang="en-US" sz="1100" b="0" i="0" u="none" strike="noStrike" dirty="0">
                          <a:solidFill>
                            <a:srgbClr val="000000"/>
                          </a:solidFill>
                          <a:effectLst/>
                          <a:latin typeface="+mn-ea"/>
                          <a:ea typeface="+mn-ea"/>
                        </a:rPr>
                        <a:t>，粘度指数</a:t>
                      </a:r>
                      <a:r>
                        <a:rPr lang="en-US" altLang="zh-CN" sz="1100" b="0" i="0" u="none" strike="noStrike" dirty="0">
                          <a:solidFill>
                            <a:srgbClr val="000000"/>
                          </a:solidFill>
                          <a:effectLst/>
                          <a:latin typeface="+mn-ea"/>
                          <a:ea typeface="+mn-ea"/>
                        </a:rPr>
                        <a:t>80</a:t>
                      </a:r>
                      <a:r>
                        <a:rPr lang="zh-CN" altLang="en-US" sz="1100" b="0" i="0" u="none" strike="noStrike" dirty="0">
                          <a:solidFill>
                            <a:srgbClr val="000000"/>
                          </a:solidFill>
                          <a:effectLst/>
                          <a:latin typeface="+mn-ea"/>
                          <a:ea typeface="+mn-ea"/>
                        </a:rPr>
                        <a:t>及以上，颜色实测</a:t>
                      </a:r>
                      <a:r>
                        <a:rPr lang="en-US" altLang="zh-CN" sz="1100" b="0" i="0" u="none" strike="noStrike" dirty="0">
                          <a:solidFill>
                            <a:srgbClr val="000000"/>
                          </a:solidFill>
                          <a:effectLst/>
                          <a:latin typeface="+mn-ea"/>
                          <a:ea typeface="+mn-ea"/>
                        </a:rPr>
                        <a:t>2.0</a:t>
                      </a:r>
                      <a:r>
                        <a:rPr lang="zh-CN" altLang="en-US" sz="1100" b="0" i="0" u="none" strike="noStrike" dirty="0">
                          <a:solidFill>
                            <a:srgbClr val="000000"/>
                          </a:solidFill>
                          <a:effectLst/>
                          <a:latin typeface="+mn-ea"/>
                          <a:ea typeface="+mn-ea"/>
                        </a:rPr>
                        <a:t>左右，倾点实测</a:t>
                      </a:r>
                      <a:r>
                        <a:rPr lang="en-US" altLang="zh-CN" sz="1100" b="0" i="0" u="none" strike="noStrike" dirty="0">
                          <a:solidFill>
                            <a:srgbClr val="000000"/>
                          </a:solidFill>
                          <a:effectLst/>
                          <a:latin typeface="+mn-ea"/>
                          <a:ea typeface="+mn-ea"/>
                        </a:rPr>
                        <a:t>-8℃</a:t>
                      </a:r>
                      <a:r>
                        <a:rPr lang="zh-CN" altLang="en-US" sz="1100" b="0" i="0" u="none" strike="noStrike" dirty="0">
                          <a:solidFill>
                            <a:srgbClr val="000000"/>
                          </a:solidFill>
                          <a:effectLst/>
                          <a:latin typeface="+mn-ea"/>
                          <a:ea typeface="+mn-ea"/>
                        </a:rPr>
                        <a:t>左右），不含生物柴油</a:t>
                      </a:r>
                    </a:p>
                  </a:txBody>
                  <a:tcPr marL="9525" marR="9525" marT="9525" marB="0" anchor="ctr">
                    <a:cell3D prstMaterial="dkEdge">
                      <a:bevel prst="artDeco"/>
                      <a:lightRig rig="flood" dir="t"/>
                    </a:cell3D>
                  </a:tcPr>
                </a:tc>
              </a:tr>
            </a:tbl>
          </a:graphicData>
        </a:graphic>
      </p:graphicFrame>
    </p:spTree>
    <p:extLst>
      <p:ext uri="{BB962C8B-B14F-4D97-AF65-F5344CB8AC3E}">
        <p14:creationId xmlns="" xmlns:p14="http://schemas.microsoft.com/office/powerpoint/2010/main" val="3332782546"/>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03848" y="1851670"/>
            <a:ext cx="2736304" cy="936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r>
              <a:rPr lang="zh-CN" altLang="en-US" sz="4000" dirty="0">
                <a:solidFill>
                  <a:schemeClr val="tx1"/>
                </a:solidFill>
                <a:latin typeface="方正楷体_GBK" pitchFamily="65" charset="-122"/>
                <a:ea typeface="方正楷体_GBK" pitchFamily="65" charset="-122"/>
              </a:rPr>
              <a:t>感谢</a:t>
            </a:r>
            <a:r>
              <a:rPr lang="zh-CN" altLang="en-US" sz="4000" dirty="0" smtClean="0">
                <a:solidFill>
                  <a:schemeClr val="tx1"/>
                </a:solidFill>
                <a:latin typeface="方正楷体_GBK" pitchFamily="65" charset="-122"/>
                <a:ea typeface="方正楷体_GBK" pitchFamily="65" charset="-122"/>
              </a:rPr>
              <a:t>观看！</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881063" y="242888"/>
            <a:ext cx="5834062" cy="338532"/>
          </a:xfrm>
          <a:prstGeom prst="rect">
            <a:avLst/>
          </a:prstGeom>
          <a:noFill/>
          <a:ln>
            <a:noFill/>
          </a:ln>
          <a:effectLst/>
        </p:spPr>
        <p:txBody>
          <a:bodyPr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汇总征税</a:t>
            </a:r>
            <a:r>
              <a:rPr lang="zh-CN" altLang="en-US" sz="1600" i="0" dirty="0" smtClean="0">
                <a:latin typeface="+mn-ea"/>
                <a:ea typeface="+mn-ea"/>
              </a:rPr>
              <a:t>：两</a:t>
            </a:r>
            <a:r>
              <a:rPr lang="zh-CN" altLang="en-US" sz="1600" i="0" dirty="0">
                <a:latin typeface="+mn-ea"/>
                <a:ea typeface="+mn-ea"/>
              </a:rPr>
              <a:t>步申报的前世今生</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sp>
        <p:nvSpPr>
          <p:cNvPr id="17" name="Freeform 5"/>
          <p:cNvSpPr>
            <a:spLocks noChangeArrowheads="1"/>
          </p:cNvSpPr>
          <p:nvPr/>
        </p:nvSpPr>
        <p:spPr bwMode="auto">
          <a:xfrm rot="5400000">
            <a:off x="250032" y="1678782"/>
            <a:ext cx="2928937" cy="2000250"/>
          </a:xfrm>
          <a:custGeom>
            <a:avLst/>
            <a:gdLst>
              <a:gd name="T0" fmla="*/ 2147483647 w 2676"/>
              <a:gd name="T1" fmla="*/ 0 h 920"/>
              <a:gd name="T2" fmla="*/ 2147483647 w 2676"/>
              <a:gd name="T3" fmla="*/ 0 h 920"/>
              <a:gd name="T4" fmla="*/ 0 w 2676"/>
              <a:gd name="T5" fmla="*/ 2147483647 h 920"/>
              <a:gd name="T6" fmla="*/ 0 w 2676"/>
              <a:gd name="T7" fmla="*/ 2147483647 h 920"/>
              <a:gd name="T8" fmla="*/ 2147483647 w 2676"/>
              <a:gd name="T9" fmla="*/ 2147483647 h 920"/>
              <a:gd name="T10" fmla="*/ 2147483647 w 2676"/>
              <a:gd name="T11" fmla="*/ 2147483647 h 920"/>
              <a:gd name="T12" fmla="*/ 2147483647 w 2676"/>
              <a:gd name="T13" fmla="*/ 2147483647 h 920"/>
              <a:gd name="T14" fmla="*/ 2147483647 w 2676"/>
              <a:gd name="T15" fmla="*/ 2147483647 h 920"/>
              <a:gd name="T16" fmla="*/ 2147483647 w 2676"/>
              <a:gd name="T17" fmla="*/ 2147483647 h 920"/>
              <a:gd name="T18" fmla="*/ 0 w 2676"/>
              <a:gd name="T19" fmla="*/ 2147483647 h 920"/>
              <a:gd name="T20" fmla="*/ 0 w 2676"/>
              <a:gd name="T21" fmla="*/ 2147483647 h 920"/>
              <a:gd name="T22" fmla="*/ 2147483647 w 2676"/>
              <a:gd name="T23" fmla="*/ 2147483647 h 920"/>
              <a:gd name="T24" fmla="*/ 2147483647 w 2676"/>
              <a:gd name="T25" fmla="*/ 2147483647 h 920"/>
              <a:gd name="T26" fmla="*/ 2147483647 w 2676"/>
              <a:gd name="T27" fmla="*/ 2147483647 h 920"/>
              <a:gd name="T28" fmla="*/ 2147483647 w 2676"/>
              <a:gd name="T29" fmla="*/ 2147483647 h 920"/>
              <a:gd name="T30" fmla="*/ 214748364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03F77"/>
              </a:gs>
              <a:gs pos="50000">
                <a:srgbClr val="005FAD"/>
              </a:gs>
              <a:gs pos="100000">
                <a:srgbClr val="0072CE"/>
              </a:gs>
            </a:gsLst>
            <a:lin ang="2700000" scaled="1"/>
          </a:gradFill>
          <a:ln w="9525">
            <a:noFill/>
            <a:miter lim="800000"/>
            <a:headEnd/>
            <a:tailEnd/>
          </a:ln>
        </p:spPr>
        <p:txBody>
          <a:bodyPr wrap="none" anchor="ctr"/>
          <a:lstStyle/>
          <a:p>
            <a:endParaRPr lang="zh-CN" altLang="en-US">
              <a:ea typeface="华文细黑" pitchFamily="2" charset="-122"/>
            </a:endParaRPr>
          </a:p>
        </p:txBody>
      </p:sp>
      <p:sp>
        <p:nvSpPr>
          <p:cNvPr id="20" name="WordArt 8"/>
          <p:cNvSpPr>
            <a:spLocks noChangeArrowheads="1" noChangeShapeType="1" noTextEdit="1"/>
          </p:cNvSpPr>
          <p:nvPr/>
        </p:nvSpPr>
        <p:spPr bwMode="auto">
          <a:xfrm>
            <a:off x="785813" y="1071563"/>
            <a:ext cx="2000250" cy="1500187"/>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21" name="Rectangle 11"/>
          <p:cNvSpPr>
            <a:spLocks noChangeArrowheads="1"/>
          </p:cNvSpPr>
          <p:nvPr/>
        </p:nvSpPr>
        <p:spPr bwMode="auto">
          <a:xfrm>
            <a:off x="1143000" y="2385954"/>
            <a:ext cx="1357313" cy="400110"/>
          </a:xfrm>
          <a:prstGeom prst="rect">
            <a:avLst/>
          </a:prstGeom>
          <a:noFill/>
          <a:ln>
            <a:noFill/>
          </a:ln>
          <a:effec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zh-CN" altLang="en-US" sz="2000" dirty="0">
                <a:solidFill>
                  <a:srgbClr val="FFFFFF"/>
                </a:solidFill>
                <a:latin typeface="+mn-ea"/>
                <a:ea typeface="+mn-ea"/>
              </a:rPr>
              <a:t>汇总征税</a:t>
            </a:r>
          </a:p>
        </p:txBody>
      </p:sp>
      <p:sp>
        <p:nvSpPr>
          <p:cNvPr id="22" name="Freeform 6"/>
          <p:cNvSpPr>
            <a:spLocks noChangeArrowheads="1"/>
          </p:cNvSpPr>
          <p:nvPr/>
        </p:nvSpPr>
        <p:spPr bwMode="auto">
          <a:xfrm>
            <a:off x="3292475" y="1214438"/>
            <a:ext cx="1350963" cy="203200"/>
          </a:xfrm>
          <a:custGeom>
            <a:avLst/>
            <a:gdLst>
              <a:gd name="T0" fmla="*/ 2147483647 w 3270"/>
              <a:gd name="T1" fmla="*/ 2147483647 h 261"/>
              <a:gd name="T2" fmla="*/ 2147483647 w 3270"/>
              <a:gd name="T3" fmla="*/ 2147483647 h 261"/>
              <a:gd name="T4" fmla="*/ 2147483647 w 3270"/>
              <a:gd name="T5" fmla="*/ 0 h 261"/>
              <a:gd name="T6" fmla="*/ 0 w 3270"/>
              <a:gd name="T7" fmla="*/ 0 h 261"/>
              <a:gd name="T8" fmla="*/ 2147483647 w 3270"/>
              <a:gd name="T9" fmla="*/ 2147483647 h 261"/>
              <a:gd name="T10" fmla="*/ 0 60000 65536"/>
              <a:gd name="T11" fmla="*/ 0 60000 65536"/>
              <a:gd name="T12" fmla="*/ 0 60000 65536"/>
              <a:gd name="T13" fmla="*/ 0 60000 65536"/>
              <a:gd name="T14" fmla="*/ 0 60000 65536"/>
              <a:gd name="T15" fmla="*/ 0 w 3270"/>
              <a:gd name="T16" fmla="*/ 0 h 261"/>
              <a:gd name="T17" fmla="*/ 3270 w 3270"/>
              <a:gd name="T18" fmla="*/ 261 h 261"/>
            </a:gdLst>
            <a:ahLst/>
            <a:cxnLst>
              <a:cxn ang="T10">
                <a:pos x="T0" y="T1"/>
              </a:cxn>
              <a:cxn ang="T11">
                <a:pos x="T2" y="T3"/>
              </a:cxn>
              <a:cxn ang="T12">
                <a:pos x="T4" y="T5"/>
              </a:cxn>
              <a:cxn ang="T13">
                <a:pos x="T6" y="T7"/>
              </a:cxn>
              <a:cxn ang="T14">
                <a:pos x="T8" y="T9"/>
              </a:cxn>
            </a:cxnLst>
            <a:rect l="T15" t="T16" r="T17" b="T18"/>
            <a:pathLst>
              <a:path w="3270" h="261">
                <a:moveTo>
                  <a:pt x="249" y="261"/>
                </a:moveTo>
                <a:lnTo>
                  <a:pt x="3270" y="261"/>
                </a:lnTo>
                <a:lnTo>
                  <a:pt x="3022" y="0"/>
                </a:lnTo>
                <a:lnTo>
                  <a:pt x="0" y="0"/>
                </a:lnTo>
                <a:lnTo>
                  <a:pt x="249" y="261"/>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nvGrpSpPr>
          <p:cNvPr id="29" name="组合 63"/>
          <p:cNvGrpSpPr>
            <a:grpSpLocks/>
          </p:cNvGrpSpPr>
          <p:nvPr/>
        </p:nvGrpSpPr>
        <p:grpSpPr bwMode="auto">
          <a:xfrm>
            <a:off x="3143250" y="1357313"/>
            <a:ext cx="5214938" cy="2714625"/>
            <a:chOff x="1358950" y="1173758"/>
            <a:chExt cx="7072312" cy="3482975"/>
          </a:xfrm>
        </p:grpSpPr>
        <p:sp>
          <p:nvSpPr>
            <p:cNvPr id="30"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31"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F319D"/>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sp>
        <p:nvSpPr>
          <p:cNvPr id="32" name="Freeform 7"/>
          <p:cNvSpPr>
            <a:spLocks noChangeArrowheads="1"/>
          </p:cNvSpPr>
          <p:nvPr/>
        </p:nvSpPr>
        <p:spPr bwMode="auto">
          <a:xfrm>
            <a:off x="3086100" y="1214439"/>
            <a:ext cx="1414463" cy="357180"/>
          </a:xfrm>
          <a:custGeom>
            <a:avLst/>
            <a:gdLst>
              <a:gd name="T0" fmla="*/ 2147483647 w 3022"/>
              <a:gd name="T1" fmla="*/ 0 h 2098"/>
              <a:gd name="T2" fmla="*/ 0 w 3022"/>
              <a:gd name="T3" fmla="*/ 0 h 2098"/>
              <a:gd name="T4" fmla="*/ 0 w 3022"/>
              <a:gd name="T5" fmla="*/ 2147483647 h 2098"/>
              <a:gd name="T6" fmla="*/ 2147483647 w 3022"/>
              <a:gd name="T7" fmla="*/ 2147483647 h 2098"/>
              <a:gd name="T8" fmla="*/ 2147483647 w 3022"/>
              <a:gd name="T9" fmla="*/ 0 h 2098"/>
              <a:gd name="T10" fmla="*/ 0 60000 65536"/>
              <a:gd name="T11" fmla="*/ 0 60000 65536"/>
              <a:gd name="T12" fmla="*/ 0 60000 65536"/>
              <a:gd name="T13" fmla="*/ 0 60000 65536"/>
              <a:gd name="T14" fmla="*/ 0 60000 65536"/>
              <a:gd name="T15" fmla="*/ 0 w 3022"/>
              <a:gd name="T16" fmla="*/ 0 h 2098"/>
              <a:gd name="T17" fmla="*/ 3022 w 3022"/>
              <a:gd name="T18" fmla="*/ 2098 h 2098"/>
            </a:gdLst>
            <a:ahLst/>
            <a:cxnLst>
              <a:cxn ang="T10">
                <a:pos x="T0" y="T1"/>
              </a:cxn>
              <a:cxn ang="T11">
                <a:pos x="T2" y="T3"/>
              </a:cxn>
              <a:cxn ang="T12">
                <a:pos x="T4" y="T5"/>
              </a:cxn>
              <a:cxn ang="T13">
                <a:pos x="T6" y="T7"/>
              </a:cxn>
              <a:cxn ang="T14">
                <a:pos x="T8" y="T9"/>
              </a:cxn>
            </a:cxnLst>
            <a:rect l="T15" t="T16" r="T17" b="T18"/>
            <a:pathLst>
              <a:path w="3022" h="2098">
                <a:moveTo>
                  <a:pt x="3022" y="0"/>
                </a:moveTo>
                <a:lnTo>
                  <a:pt x="0" y="0"/>
                </a:lnTo>
                <a:lnTo>
                  <a:pt x="0" y="2098"/>
                </a:lnTo>
                <a:lnTo>
                  <a:pt x="2165" y="2098"/>
                </a:lnTo>
                <a:lnTo>
                  <a:pt x="302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sp>
        <p:nvSpPr>
          <p:cNvPr id="33" name="矩形 32"/>
          <p:cNvSpPr/>
          <p:nvPr/>
        </p:nvSpPr>
        <p:spPr>
          <a:xfrm>
            <a:off x="3351213" y="1859346"/>
            <a:ext cx="4792662" cy="1569660"/>
          </a:xfrm>
          <a:prstGeom prst="rect">
            <a:avLst/>
          </a:prstGeom>
        </p:spPr>
        <p:txBody>
          <a:bodyPr>
            <a:spAutoFit/>
          </a:bodyPr>
          <a:lstStyle/>
          <a:p>
            <a:pPr fontAlgn="auto"/>
            <a:r>
              <a:rPr lang="zh-CN" altLang="en-US" sz="1600" dirty="0">
                <a:latin typeface="+mn-ea"/>
                <a:ea typeface="+mn-ea"/>
              </a:rPr>
              <a:t>      在企业提供税收总担保的基础上，实施</a:t>
            </a:r>
            <a:r>
              <a:rPr lang="zh-CN" altLang="en-US" sz="1600" dirty="0">
                <a:solidFill>
                  <a:srgbClr val="C00000"/>
                </a:solidFill>
                <a:latin typeface="+mn-ea"/>
                <a:ea typeface="+mn-ea"/>
              </a:rPr>
              <a:t>先放后税</a:t>
            </a:r>
            <a:r>
              <a:rPr lang="zh-CN" altLang="en-US" sz="1600" dirty="0">
                <a:latin typeface="+mn-ea"/>
                <a:ea typeface="+mn-ea"/>
              </a:rPr>
              <a:t>，即进口货物在通关时海关不打印税单征税，而在企业提供的税收担保额度内，通过</a:t>
            </a:r>
            <a:r>
              <a:rPr lang="zh-CN" altLang="en-US" sz="1600" dirty="0">
                <a:solidFill>
                  <a:srgbClr val="C00000"/>
                </a:solidFill>
                <a:latin typeface="+mn-ea"/>
                <a:ea typeface="+mn-ea"/>
              </a:rPr>
              <a:t>核扣相应担保额度</a:t>
            </a:r>
            <a:r>
              <a:rPr lang="zh-CN" altLang="en-US" sz="1600" dirty="0">
                <a:latin typeface="+mn-ea"/>
                <a:ea typeface="+mn-ea"/>
              </a:rPr>
              <a:t>的方式</a:t>
            </a:r>
            <a:r>
              <a:rPr lang="zh-CN" altLang="en-US" sz="1600" dirty="0">
                <a:solidFill>
                  <a:srgbClr val="C00000"/>
                </a:solidFill>
                <a:latin typeface="+mn-ea"/>
                <a:ea typeface="+mn-ea"/>
              </a:rPr>
              <a:t>先予办理货物放行</a:t>
            </a:r>
            <a:r>
              <a:rPr lang="zh-CN" altLang="en-US" sz="1600" dirty="0">
                <a:latin typeface="+mn-ea"/>
                <a:ea typeface="+mn-ea"/>
              </a:rPr>
              <a:t>手续。企业于次月第</a:t>
            </a:r>
            <a:r>
              <a:rPr lang="en-US" altLang="zh-CN" sz="1600" dirty="0">
                <a:latin typeface="+mn-ea"/>
                <a:ea typeface="+mn-ea"/>
              </a:rPr>
              <a:t>5</a:t>
            </a:r>
            <a:r>
              <a:rPr lang="zh-CN" altLang="en-US" sz="1600" dirty="0">
                <a:latin typeface="+mn-ea"/>
                <a:ea typeface="+mn-ea"/>
              </a:rPr>
              <a:t>个工作日前对前一月已放行应税货物</a:t>
            </a:r>
            <a:r>
              <a:rPr lang="zh-CN" altLang="en-US" sz="1600" dirty="0">
                <a:solidFill>
                  <a:srgbClr val="C00000"/>
                </a:solidFill>
                <a:latin typeface="+mn-ea"/>
                <a:ea typeface="+mn-ea"/>
              </a:rPr>
              <a:t>集中缴纳</a:t>
            </a:r>
            <a:r>
              <a:rPr lang="zh-CN" altLang="en-US" sz="1600" dirty="0">
                <a:latin typeface="+mn-ea"/>
                <a:ea typeface="+mn-ea"/>
              </a:rPr>
              <a:t>税款，海关集中打印税单的新型税收征管作业模式。</a:t>
            </a:r>
          </a:p>
        </p:txBody>
      </p:sp>
      <p:grpSp>
        <p:nvGrpSpPr>
          <p:cNvPr id="35" name="组合 37"/>
          <p:cNvGrpSpPr/>
          <p:nvPr/>
        </p:nvGrpSpPr>
        <p:grpSpPr>
          <a:xfrm>
            <a:off x="6286512" y="980380"/>
            <a:ext cx="785818" cy="785818"/>
            <a:chOff x="2280387" y="2060848"/>
            <a:chExt cx="1894500" cy="1894500"/>
          </a:xfrm>
          <a:solidFill>
            <a:srgbClr val="0070C0"/>
          </a:solidFill>
        </p:grpSpPr>
        <p:sp>
          <p:nvSpPr>
            <p:cNvPr id="36" name="椭圆 35"/>
            <p:cNvSpPr/>
            <p:nvPr/>
          </p:nvSpPr>
          <p:spPr>
            <a:xfrm>
              <a:off x="2446696" y="2227157"/>
              <a:ext cx="1555964"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r>
                <a:rPr lang="zh-CN" altLang="en-US" sz="1050" dirty="0"/>
                <a:t>守法便利</a:t>
              </a:r>
            </a:p>
          </p:txBody>
        </p:sp>
        <p:sp>
          <p:nvSpPr>
            <p:cNvPr id="37" name="椭圆 36"/>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微软雅黑" panose="020B0503020204020204" pitchFamily="34" charset="-122"/>
              </a:endParaRPr>
            </a:p>
          </p:txBody>
        </p:sp>
      </p:grpSp>
      <p:grpSp>
        <p:nvGrpSpPr>
          <p:cNvPr id="38" name="组合 37"/>
          <p:cNvGrpSpPr/>
          <p:nvPr/>
        </p:nvGrpSpPr>
        <p:grpSpPr>
          <a:xfrm>
            <a:off x="7286644" y="980380"/>
            <a:ext cx="785818" cy="785818"/>
            <a:chOff x="2280387" y="2060848"/>
            <a:chExt cx="1894500" cy="1894500"/>
          </a:xfrm>
          <a:solidFill>
            <a:srgbClr val="0070C0"/>
          </a:solidFill>
        </p:grpSpPr>
        <p:sp>
          <p:nvSpPr>
            <p:cNvPr id="39" name="椭圆 38"/>
            <p:cNvSpPr/>
            <p:nvPr/>
          </p:nvSpPr>
          <p:spPr>
            <a:xfrm>
              <a:off x="2446696" y="2227157"/>
              <a:ext cx="1555964"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r>
                <a:rPr lang="zh-CN" altLang="en-US" sz="1050" dirty="0"/>
                <a:t>由企及物</a:t>
              </a:r>
            </a:p>
          </p:txBody>
        </p:sp>
        <p:sp>
          <p:nvSpPr>
            <p:cNvPr id="40" name="椭圆 39"/>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微软雅黑" panose="020B0503020204020204" pitchFamily="34" charset="-122"/>
              </a:endParaRPr>
            </a:p>
          </p:txBody>
        </p:sp>
      </p:gr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21"/>
          <p:cNvSpPr/>
          <p:nvPr/>
        </p:nvSpPr>
        <p:spPr>
          <a:xfrm>
            <a:off x="1971666" y="3454413"/>
            <a:ext cx="1314450" cy="974725"/>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0070C0"/>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1200" kern="0" dirty="0">
              <a:solidFill>
                <a:schemeClr val="bg1"/>
              </a:solidFill>
              <a:latin typeface="微软雅黑" pitchFamily="34" charset="-122"/>
              <a:ea typeface="微软雅黑" pitchFamily="34" charset="-122"/>
            </a:endParaRPr>
          </a:p>
        </p:txBody>
      </p:sp>
      <p:sp>
        <p:nvSpPr>
          <p:cNvPr id="78" name="Text Box 55"/>
          <p:cNvSpPr txBox="1">
            <a:spLocks noChangeArrowheads="1"/>
          </p:cNvSpPr>
          <p:nvPr/>
        </p:nvSpPr>
        <p:spPr bwMode="auto">
          <a:xfrm>
            <a:off x="881063" y="242888"/>
            <a:ext cx="5834062" cy="338532"/>
          </a:xfrm>
          <a:prstGeom prst="rect">
            <a:avLst/>
          </a:prstGeom>
          <a:noFill/>
          <a:ln>
            <a:noFill/>
          </a:ln>
          <a:effectLst/>
        </p:spPr>
        <p:txBody>
          <a:bodyPr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汇总征税</a:t>
            </a:r>
            <a:r>
              <a:rPr lang="zh-CN" altLang="en-US" sz="1600" i="0" dirty="0" smtClean="0">
                <a:latin typeface="+mn-ea"/>
                <a:ea typeface="+mn-ea"/>
              </a:rPr>
              <a:t>：两</a:t>
            </a:r>
            <a:r>
              <a:rPr lang="zh-CN" altLang="en-US" sz="1600" i="0" dirty="0">
                <a:latin typeface="+mn-ea"/>
                <a:ea typeface="+mn-ea"/>
              </a:rPr>
              <a:t>步申报的前世今生</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2" name="组合 22"/>
          <p:cNvGrpSpPr/>
          <p:nvPr/>
        </p:nvGrpSpPr>
        <p:grpSpPr>
          <a:xfrm>
            <a:off x="928662" y="857250"/>
            <a:ext cx="1716065" cy="428625"/>
            <a:chOff x="744604" y="857250"/>
            <a:chExt cx="1857388" cy="428625"/>
          </a:xfrm>
        </p:grpSpPr>
        <p:sp>
          <p:nvSpPr>
            <p:cNvPr id="25"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26" name="Rectangle 10"/>
            <p:cNvSpPr>
              <a:spLocks noChangeArrowheads="1"/>
            </p:cNvSpPr>
            <p:nvPr/>
          </p:nvSpPr>
          <p:spPr bwMode="auto">
            <a:xfrm>
              <a:off x="744604" y="928676"/>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208531" y="928676"/>
              <a:ext cx="1005175"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政策沿革</a:t>
              </a:r>
            </a:p>
          </p:txBody>
        </p:sp>
      </p:grpSp>
      <p:sp>
        <p:nvSpPr>
          <p:cNvPr id="10" name="任意多边形 9"/>
          <p:cNvSpPr/>
          <p:nvPr/>
        </p:nvSpPr>
        <p:spPr>
          <a:xfrm>
            <a:off x="3857620" y="3000378"/>
            <a:ext cx="1030288" cy="1108075"/>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0070C0"/>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eaLnBrk="1" fontAlgn="auto" hangingPunct="1">
              <a:lnSpc>
                <a:spcPct val="120000"/>
              </a:lnSpc>
              <a:spcBef>
                <a:spcPts val="0"/>
              </a:spcBef>
              <a:spcAft>
                <a:spcPts val="0"/>
              </a:spcAft>
              <a:defRPr/>
            </a:pPr>
            <a:endParaRPr lang="zh-CN" altLang="en-US" sz="1200" kern="0">
              <a:solidFill>
                <a:srgbClr val="4D4D4D"/>
              </a:solidFill>
              <a:latin typeface="微软雅黑" pitchFamily="34" charset="-122"/>
              <a:ea typeface="微软雅黑" pitchFamily="34" charset="-122"/>
            </a:endParaRPr>
          </a:p>
        </p:txBody>
      </p:sp>
      <p:sp>
        <p:nvSpPr>
          <p:cNvPr id="11" name="任意多边形 10"/>
          <p:cNvSpPr/>
          <p:nvPr/>
        </p:nvSpPr>
        <p:spPr>
          <a:xfrm>
            <a:off x="5715008" y="1214428"/>
            <a:ext cx="1038225" cy="1062038"/>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0070C0"/>
          </a:soli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3200" kern="0" dirty="0">
              <a:solidFill>
                <a:sysClr val="window" lastClr="FFFFFF"/>
              </a:solidFill>
              <a:latin typeface="Impact" pitchFamily="34" charset="0"/>
              <a:ea typeface="微软雅黑" pitchFamily="34" charset="-122"/>
            </a:endParaRPr>
          </a:p>
        </p:txBody>
      </p:sp>
      <p:sp>
        <p:nvSpPr>
          <p:cNvPr id="12" name="矩形 1"/>
          <p:cNvSpPr/>
          <p:nvPr/>
        </p:nvSpPr>
        <p:spPr>
          <a:xfrm>
            <a:off x="3929058" y="1785932"/>
            <a:ext cx="1150938" cy="892175"/>
          </a:xfrm>
          <a:custGeom>
            <a:avLst/>
            <a:gdLst/>
            <a:ahLst/>
            <a:cxnLst/>
            <a:rect l="l" t="t" r="r" b="b"/>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0070C0"/>
          </a:solidFill>
          <a:ln w="25400" cap="flat" cmpd="sng" algn="ctr">
            <a:noFill/>
            <a:prstDash val="solid"/>
          </a:ln>
          <a:effectLst>
            <a:outerShdw blurRad="50800" dist="38100" dir="2700000" algn="tl" rotWithShape="0">
              <a:prstClr val="black">
                <a:alpha val="40000"/>
              </a:prstClr>
            </a:outerShdw>
          </a:effectLst>
        </p:spPr>
        <p:txBody>
          <a:bodyPr anchor="ctr"/>
          <a:lstStyle/>
          <a:p>
            <a:pPr eaLnBrk="1" fontAlgn="auto" hangingPunct="1">
              <a:lnSpc>
                <a:spcPct val="120000"/>
              </a:lnSpc>
              <a:spcBef>
                <a:spcPts val="0"/>
              </a:spcBef>
              <a:spcAft>
                <a:spcPts val="0"/>
              </a:spcAft>
              <a:defRPr/>
            </a:pPr>
            <a:endParaRPr lang="zh-CN" altLang="en-US" sz="1400" b="1" kern="0">
              <a:solidFill>
                <a:sysClr val="window" lastClr="FFFFFF"/>
              </a:solidFill>
              <a:latin typeface="微软雅黑" pitchFamily="34" charset="-122"/>
              <a:ea typeface="微软雅黑" pitchFamily="34" charset="-122"/>
            </a:endParaRPr>
          </a:p>
        </p:txBody>
      </p:sp>
      <p:grpSp>
        <p:nvGrpSpPr>
          <p:cNvPr id="28" name="组合 27"/>
          <p:cNvGrpSpPr/>
          <p:nvPr/>
        </p:nvGrpSpPr>
        <p:grpSpPr>
          <a:xfrm>
            <a:off x="703227" y="3414940"/>
            <a:ext cx="1866927" cy="635288"/>
            <a:chOff x="703227" y="3414940"/>
            <a:chExt cx="1866927" cy="635288"/>
          </a:xfrm>
        </p:grpSpPr>
        <p:cxnSp>
          <p:nvCxnSpPr>
            <p:cNvPr id="16" name="直接连接符 15"/>
            <p:cNvCxnSpPr>
              <a:cxnSpLocks noChangeShapeType="1"/>
            </p:cNvCxnSpPr>
            <p:nvPr/>
          </p:nvCxnSpPr>
          <p:spPr bwMode="auto">
            <a:xfrm>
              <a:off x="703227" y="3722717"/>
              <a:ext cx="1866927" cy="13156"/>
            </a:xfrm>
            <a:prstGeom prst="line">
              <a:avLst/>
            </a:prstGeom>
            <a:noFill/>
            <a:ln w="9525" algn="ctr">
              <a:solidFill>
                <a:schemeClr val="tx1"/>
              </a:solidFill>
              <a:round/>
              <a:headEnd type="oval" w="med" len="med"/>
              <a:tailEnd type="oval" w="med" len="med"/>
            </a:ln>
          </p:spPr>
        </p:cxnSp>
        <p:sp>
          <p:nvSpPr>
            <p:cNvPr id="20" name="矩形 19"/>
            <p:cNvSpPr/>
            <p:nvPr/>
          </p:nvSpPr>
          <p:spPr>
            <a:xfrm>
              <a:off x="774665" y="3414940"/>
              <a:ext cx="1261884" cy="307777"/>
            </a:xfrm>
            <a:prstGeom prst="rect">
              <a:avLst/>
            </a:prstGeom>
          </p:spPr>
          <p:txBody>
            <a:bodyPr wrap="none">
              <a:spAutoFit/>
            </a:bodyPr>
            <a:lstStyle/>
            <a:p>
              <a:pPr fontAlgn="auto"/>
              <a:r>
                <a:rPr lang="zh-CN" altLang="en-US" sz="1400" dirty="0">
                  <a:latin typeface="+mn-ea"/>
                  <a:ea typeface="+mn-ea"/>
                </a:rPr>
                <a:t>高级认证企业</a:t>
              </a:r>
            </a:p>
          </p:txBody>
        </p:sp>
        <p:sp>
          <p:nvSpPr>
            <p:cNvPr id="21" name="矩形 20"/>
            <p:cNvSpPr/>
            <p:nvPr/>
          </p:nvSpPr>
          <p:spPr>
            <a:xfrm>
              <a:off x="1012979" y="3742451"/>
              <a:ext cx="1261884" cy="307777"/>
            </a:xfrm>
            <a:prstGeom prst="rect">
              <a:avLst/>
            </a:prstGeom>
          </p:spPr>
          <p:txBody>
            <a:bodyPr wrap="none">
              <a:spAutoFit/>
            </a:bodyPr>
            <a:lstStyle/>
            <a:p>
              <a:pPr fontAlgn="auto"/>
              <a:r>
                <a:rPr lang="zh-CN" altLang="en-US" sz="1400" dirty="0">
                  <a:latin typeface="+mn-ea"/>
                  <a:ea typeface="+mn-ea"/>
                </a:rPr>
                <a:t>试点起步阶段</a:t>
              </a:r>
              <a:endParaRPr lang="zh-CN" altLang="en-US" sz="1400" b="0" dirty="0">
                <a:latin typeface="+mn-ea"/>
                <a:ea typeface="+mn-ea"/>
              </a:endParaRPr>
            </a:p>
          </p:txBody>
        </p:sp>
      </p:grpSp>
      <p:grpSp>
        <p:nvGrpSpPr>
          <p:cNvPr id="34" name="组合 33"/>
          <p:cNvGrpSpPr/>
          <p:nvPr/>
        </p:nvGrpSpPr>
        <p:grpSpPr>
          <a:xfrm>
            <a:off x="4728032" y="3166355"/>
            <a:ext cx="1915670" cy="590162"/>
            <a:chOff x="4728032" y="3166355"/>
            <a:chExt cx="1915670" cy="590162"/>
          </a:xfrm>
        </p:grpSpPr>
        <p:cxnSp>
          <p:nvCxnSpPr>
            <p:cNvPr id="17" name="直接连接符 16"/>
            <p:cNvCxnSpPr>
              <a:cxnSpLocks noChangeShapeType="1"/>
            </p:cNvCxnSpPr>
            <p:nvPr/>
          </p:nvCxnSpPr>
          <p:spPr bwMode="auto">
            <a:xfrm>
              <a:off x="4728032" y="3442162"/>
              <a:ext cx="1809750" cy="23812"/>
            </a:xfrm>
            <a:prstGeom prst="line">
              <a:avLst/>
            </a:prstGeom>
            <a:noFill/>
            <a:ln w="9525" algn="ctr">
              <a:solidFill>
                <a:schemeClr val="tx1"/>
              </a:solidFill>
              <a:round/>
              <a:headEnd type="oval" w="med" len="med"/>
              <a:tailEnd type="oval" w="med" len="med"/>
            </a:ln>
          </p:spPr>
        </p:cxnSp>
        <p:sp>
          <p:nvSpPr>
            <p:cNvPr id="22" name="矩形 21"/>
            <p:cNvSpPr/>
            <p:nvPr/>
          </p:nvSpPr>
          <p:spPr>
            <a:xfrm>
              <a:off x="4857752" y="3448740"/>
              <a:ext cx="1261884" cy="307777"/>
            </a:xfrm>
            <a:prstGeom prst="rect">
              <a:avLst/>
            </a:prstGeom>
          </p:spPr>
          <p:txBody>
            <a:bodyPr wrap="none">
              <a:spAutoFit/>
            </a:bodyPr>
            <a:lstStyle/>
            <a:p>
              <a:pPr fontAlgn="auto"/>
              <a:r>
                <a:rPr lang="zh-CN" altLang="en-US" sz="1400" dirty="0">
                  <a:latin typeface="+mn-ea"/>
                  <a:ea typeface="+mn-ea"/>
                </a:rPr>
                <a:t>全面推广阶段</a:t>
              </a:r>
            </a:p>
          </p:txBody>
        </p:sp>
        <p:sp>
          <p:nvSpPr>
            <p:cNvPr id="23" name="矩形 22"/>
            <p:cNvSpPr/>
            <p:nvPr/>
          </p:nvSpPr>
          <p:spPr>
            <a:xfrm>
              <a:off x="5022745" y="3166355"/>
              <a:ext cx="1620957" cy="307777"/>
            </a:xfrm>
            <a:prstGeom prst="rect">
              <a:avLst/>
            </a:prstGeom>
          </p:spPr>
          <p:txBody>
            <a:bodyPr wrap="none">
              <a:spAutoFit/>
            </a:bodyPr>
            <a:lstStyle/>
            <a:p>
              <a:r>
                <a:rPr lang="zh-CN" altLang="en-US" sz="1400" dirty="0">
                  <a:latin typeface="+mn-ea"/>
                  <a:ea typeface="+mn-ea"/>
                </a:rPr>
                <a:t>一般认证以上企业</a:t>
              </a:r>
            </a:p>
          </p:txBody>
        </p:sp>
      </p:grpSp>
      <p:grpSp>
        <p:nvGrpSpPr>
          <p:cNvPr id="35" name="组合 34"/>
          <p:cNvGrpSpPr/>
          <p:nvPr/>
        </p:nvGrpSpPr>
        <p:grpSpPr>
          <a:xfrm>
            <a:off x="2071670" y="1727650"/>
            <a:ext cx="2368795" cy="638655"/>
            <a:chOff x="2071670" y="1727650"/>
            <a:chExt cx="2368795" cy="638655"/>
          </a:xfrm>
        </p:grpSpPr>
        <p:cxnSp>
          <p:nvCxnSpPr>
            <p:cNvPr id="14" name="直接连接符 13"/>
            <p:cNvCxnSpPr>
              <a:cxnSpLocks noChangeShapeType="1"/>
            </p:cNvCxnSpPr>
            <p:nvPr/>
          </p:nvCxnSpPr>
          <p:spPr bwMode="auto">
            <a:xfrm>
              <a:off x="2170340" y="2046292"/>
              <a:ext cx="2270125" cy="0"/>
            </a:xfrm>
            <a:prstGeom prst="line">
              <a:avLst/>
            </a:prstGeom>
            <a:noFill/>
            <a:ln w="9525" algn="ctr">
              <a:solidFill>
                <a:schemeClr val="tx1"/>
              </a:solidFill>
              <a:round/>
              <a:headEnd type="oval" w="med" len="med"/>
              <a:tailEnd type="oval" w="med" len="med"/>
            </a:ln>
          </p:spPr>
        </p:cxnSp>
        <p:sp>
          <p:nvSpPr>
            <p:cNvPr id="29" name="矩形 28"/>
            <p:cNvSpPr/>
            <p:nvPr/>
          </p:nvSpPr>
          <p:spPr>
            <a:xfrm>
              <a:off x="2857504" y="2058528"/>
              <a:ext cx="1571620" cy="307777"/>
            </a:xfrm>
            <a:prstGeom prst="rect">
              <a:avLst/>
            </a:prstGeom>
          </p:spPr>
          <p:txBody>
            <a:bodyPr wrap="square">
              <a:spAutoFit/>
            </a:bodyPr>
            <a:lstStyle/>
            <a:p>
              <a:pPr fontAlgn="auto"/>
              <a:r>
                <a:rPr lang="zh-CN" altLang="en-US" sz="1400" dirty="0">
                  <a:latin typeface="+mn-ea"/>
                  <a:ea typeface="+mn-ea"/>
                </a:rPr>
                <a:t>流程优化阶段</a:t>
              </a:r>
            </a:p>
          </p:txBody>
        </p:sp>
        <p:sp>
          <p:nvSpPr>
            <p:cNvPr id="30" name="矩形 29"/>
            <p:cNvSpPr/>
            <p:nvPr/>
          </p:nvSpPr>
          <p:spPr>
            <a:xfrm>
              <a:off x="2071670" y="1727650"/>
              <a:ext cx="2339102" cy="307777"/>
            </a:xfrm>
            <a:prstGeom prst="rect">
              <a:avLst/>
            </a:prstGeom>
          </p:spPr>
          <p:txBody>
            <a:bodyPr wrap="none">
              <a:spAutoFit/>
            </a:bodyPr>
            <a:lstStyle/>
            <a:p>
              <a:r>
                <a:rPr lang="zh-CN" altLang="en-US" sz="1400" dirty="0">
                  <a:latin typeface="+mn-ea"/>
                  <a:ea typeface="+mn-ea"/>
                </a:rPr>
                <a:t>除失信企业以外的所有企业</a:t>
              </a:r>
            </a:p>
          </p:txBody>
        </p:sp>
      </p:grpSp>
      <p:grpSp>
        <p:nvGrpSpPr>
          <p:cNvPr id="39" name="组合 38"/>
          <p:cNvGrpSpPr/>
          <p:nvPr/>
        </p:nvGrpSpPr>
        <p:grpSpPr>
          <a:xfrm>
            <a:off x="6585420" y="1335279"/>
            <a:ext cx="1772794" cy="615554"/>
            <a:chOff x="6585420" y="1335279"/>
            <a:chExt cx="1772794" cy="615554"/>
          </a:xfrm>
        </p:grpSpPr>
        <p:cxnSp>
          <p:nvCxnSpPr>
            <p:cNvPr id="15" name="直接连接符 14"/>
            <p:cNvCxnSpPr>
              <a:cxnSpLocks noChangeShapeType="1"/>
            </p:cNvCxnSpPr>
            <p:nvPr/>
          </p:nvCxnSpPr>
          <p:spPr bwMode="auto">
            <a:xfrm>
              <a:off x="6585420" y="1643056"/>
              <a:ext cx="1657350" cy="0"/>
            </a:xfrm>
            <a:prstGeom prst="line">
              <a:avLst/>
            </a:prstGeom>
            <a:noFill/>
            <a:ln w="9525" algn="ctr">
              <a:solidFill>
                <a:schemeClr val="tx1"/>
              </a:solidFill>
              <a:round/>
              <a:headEnd type="oval" w="med" len="med"/>
              <a:tailEnd type="oval" w="med" len="med"/>
            </a:ln>
          </p:spPr>
        </p:cxnSp>
        <p:sp>
          <p:nvSpPr>
            <p:cNvPr id="31" name="矩形 30"/>
            <p:cNvSpPr/>
            <p:nvPr/>
          </p:nvSpPr>
          <p:spPr>
            <a:xfrm>
              <a:off x="6643702" y="1643056"/>
              <a:ext cx="1428760" cy="307777"/>
            </a:xfrm>
            <a:prstGeom prst="rect">
              <a:avLst/>
            </a:prstGeom>
          </p:spPr>
          <p:txBody>
            <a:bodyPr wrap="square">
              <a:spAutoFit/>
            </a:bodyPr>
            <a:lstStyle/>
            <a:p>
              <a:pPr fontAlgn="auto"/>
              <a:r>
                <a:rPr lang="zh-CN" altLang="en-US" sz="1400" dirty="0">
                  <a:latin typeface="+mn-ea"/>
                  <a:ea typeface="+mn-ea"/>
                </a:rPr>
                <a:t>备案无纸化阶段</a:t>
              </a:r>
            </a:p>
          </p:txBody>
        </p:sp>
        <p:sp>
          <p:nvSpPr>
            <p:cNvPr id="32" name="矩形 31"/>
            <p:cNvSpPr/>
            <p:nvPr/>
          </p:nvSpPr>
          <p:spPr>
            <a:xfrm>
              <a:off x="6737257" y="1335279"/>
              <a:ext cx="1620957" cy="307777"/>
            </a:xfrm>
            <a:prstGeom prst="rect">
              <a:avLst/>
            </a:prstGeom>
          </p:spPr>
          <p:txBody>
            <a:bodyPr wrap="none">
              <a:spAutoFit/>
            </a:bodyPr>
            <a:lstStyle/>
            <a:p>
              <a:r>
                <a:rPr lang="zh-CN" altLang="en-US" sz="1400" dirty="0">
                  <a:latin typeface="+mn-ea"/>
                  <a:ea typeface="+mn-ea"/>
                </a:rPr>
                <a:t>担保数据电子传输</a:t>
              </a:r>
            </a:p>
          </p:txBody>
        </p:sp>
      </p:grpSp>
      <p:sp>
        <p:nvSpPr>
          <p:cNvPr id="33" name="矩形 32"/>
          <p:cNvSpPr/>
          <p:nvPr/>
        </p:nvSpPr>
        <p:spPr>
          <a:xfrm>
            <a:off x="2560615" y="3579841"/>
            <a:ext cx="397865" cy="294824"/>
          </a:xfrm>
          <a:prstGeom prst="rect">
            <a:avLst/>
          </a:prstGeom>
        </p:spPr>
        <p:txBody>
          <a:bodyPr wrap="none">
            <a:spAutoFit/>
          </a:bodyPr>
          <a:lstStyle/>
          <a:p>
            <a:pPr algn="ctr" eaLnBrk="1" fontAlgn="auto" hangingPunct="1">
              <a:lnSpc>
                <a:spcPct val="120000"/>
              </a:lnSpc>
              <a:spcBef>
                <a:spcPts val="0"/>
              </a:spcBef>
              <a:spcAft>
                <a:spcPts val="0"/>
              </a:spcAft>
              <a:defRPr/>
            </a:pPr>
            <a:r>
              <a:rPr lang="en-US" altLang="zh-CN" sz="1200" dirty="0">
                <a:solidFill>
                  <a:schemeClr val="bg1"/>
                </a:solidFill>
              </a:rPr>
              <a:t>1.0</a:t>
            </a:r>
            <a:endParaRPr lang="zh-CN" altLang="en-US" sz="1200" kern="0" dirty="0">
              <a:solidFill>
                <a:schemeClr val="bg1"/>
              </a:solidFill>
              <a:latin typeface="微软雅黑" pitchFamily="34" charset="-122"/>
              <a:ea typeface="微软雅黑" pitchFamily="34" charset="-122"/>
            </a:endParaRPr>
          </a:p>
        </p:txBody>
      </p:sp>
      <p:sp>
        <p:nvSpPr>
          <p:cNvPr id="36" name="矩形 35"/>
          <p:cNvSpPr/>
          <p:nvPr/>
        </p:nvSpPr>
        <p:spPr>
          <a:xfrm>
            <a:off x="4396234" y="3286130"/>
            <a:ext cx="397866" cy="294824"/>
          </a:xfrm>
          <a:prstGeom prst="rect">
            <a:avLst/>
          </a:prstGeom>
        </p:spPr>
        <p:txBody>
          <a:bodyPr wrap="none">
            <a:spAutoFit/>
          </a:bodyPr>
          <a:lstStyle/>
          <a:p>
            <a:pPr algn="ctr" eaLnBrk="1" fontAlgn="auto" hangingPunct="1">
              <a:lnSpc>
                <a:spcPct val="120000"/>
              </a:lnSpc>
              <a:spcBef>
                <a:spcPts val="0"/>
              </a:spcBef>
              <a:spcAft>
                <a:spcPts val="0"/>
              </a:spcAft>
              <a:defRPr/>
            </a:pPr>
            <a:r>
              <a:rPr lang="en-US" altLang="zh-CN" sz="1200" dirty="0">
                <a:solidFill>
                  <a:schemeClr val="bg1"/>
                </a:solidFill>
              </a:rPr>
              <a:t>2.0</a:t>
            </a:r>
            <a:endParaRPr lang="zh-CN" altLang="en-US" sz="1200" kern="0" dirty="0">
              <a:solidFill>
                <a:schemeClr val="bg1"/>
              </a:solidFill>
              <a:latin typeface="微软雅黑" pitchFamily="34" charset="-122"/>
              <a:ea typeface="微软雅黑" pitchFamily="34" charset="-122"/>
            </a:endParaRPr>
          </a:p>
        </p:txBody>
      </p:sp>
      <p:sp>
        <p:nvSpPr>
          <p:cNvPr id="37" name="矩形 36"/>
          <p:cNvSpPr/>
          <p:nvPr/>
        </p:nvSpPr>
        <p:spPr>
          <a:xfrm>
            <a:off x="4462014" y="1889340"/>
            <a:ext cx="397866" cy="294824"/>
          </a:xfrm>
          <a:prstGeom prst="rect">
            <a:avLst/>
          </a:prstGeom>
        </p:spPr>
        <p:txBody>
          <a:bodyPr wrap="none">
            <a:spAutoFit/>
          </a:bodyPr>
          <a:lstStyle/>
          <a:p>
            <a:pPr algn="ctr" eaLnBrk="1" fontAlgn="auto" hangingPunct="1">
              <a:lnSpc>
                <a:spcPct val="120000"/>
              </a:lnSpc>
              <a:spcBef>
                <a:spcPts val="0"/>
              </a:spcBef>
              <a:spcAft>
                <a:spcPts val="0"/>
              </a:spcAft>
              <a:defRPr/>
            </a:pPr>
            <a:r>
              <a:rPr lang="en-US" altLang="zh-CN" sz="1200" dirty="0">
                <a:solidFill>
                  <a:schemeClr val="bg1"/>
                </a:solidFill>
              </a:rPr>
              <a:t>3.0</a:t>
            </a:r>
            <a:endParaRPr lang="zh-CN" altLang="en-US" sz="1200" kern="0" dirty="0">
              <a:solidFill>
                <a:schemeClr val="bg1"/>
              </a:solidFill>
              <a:latin typeface="微软雅黑" pitchFamily="34" charset="-122"/>
              <a:ea typeface="微软雅黑" pitchFamily="34" charset="-122"/>
            </a:endParaRPr>
          </a:p>
        </p:txBody>
      </p:sp>
      <p:sp>
        <p:nvSpPr>
          <p:cNvPr id="38" name="矩形 37"/>
          <p:cNvSpPr/>
          <p:nvPr/>
        </p:nvSpPr>
        <p:spPr>
          <a:xfrm>
            <a:off x="6201918" y="1500180"/>
            <a:ext cx="506869" cy="375809"/>
          </a:xfrm>
          <a:prstGeom prst="rect">
            <a:avLst/>
          </a:prstGeom>
        </p:spPr>
        <p:txBody>
          <a:bodyPr wrap="none">
            <a:spAutoFit/>
          </a:bodyPr>
          <a:lstStyle/>
          <a:p>
            <a:pPr algn="ctr" eaLnBrk="1" fontAlgn="auto" hangingPunct="1">
              <a:lnSpc>
                <a:spcPts val="1100"/>
              </a:lnSpc>
              <a:spcBef>
                <a:spcPts val="0"/>
              </a:spcBef>
              <a:spcAft>
                <a:spcPts val="0"/>
              </a:spcAft>
              <a:defRPr/>
            </a:pPr>
            <a:r>
              <a:rPr lang="en-US" altLang="zh-CN" sz="1200" dirty="0">
                <a:solidFill>
                  <a:schemeClr val="bg1"/>
                </a:solidFill>
              </a:rPr>
              <a:t>3.0</a:t>
            </a:r>
          </a:p>
          <a:p>
            <a:pPr algn="ctr" eaLnBrk="1" fontAlgn="auto" hangingPunct="1">
              <a:lnSpc>
                <a:spcPts val="1100"/>
              </a:lnSpc>
              <a:spcBef>
                <a:spcPts val="0"/>
              </a:spcBef>
              <a:spcAft>
                <a:spcPts val="0"/>
              </a:spcAft>
              <a:defRPr/>
            </a:pPr>
            <a:r>
              <a:rPr lang="en-US" altLang="zh-CN" sz="1200" kern="0" dirty="0">
                <a:solidFill>
                  <a:schemeClr val="bg1"/>
                </a:solidFill>
                <a:latin typeface="微软雅黑" pitchFamily="34" charset="-122"/>
                <a:ea typeface="微软雅黑" pitchFamily="34" charset="-122"/>
              </a:rPr>
              <a:t>plus</a:t>
            </a:r>
            <a:endParaRPr lang="zh-CN" altLang="en-US" sz="1200" kern="0" dirty="0">
              <a:solidFill>
                <a:schemeClr val="bg1"/>
              </a:solidFill>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881063" y="242888"/>
            <a:ext cx="5834062" cy="338532"/>
          </a:xfrm>
          <a:prstGeom prst="rect">
            <a:avLst/>
          </a:prstGeom>
          <a:noFill/>
          <a:ln>
            <a:noFill/>
          </a:ln>
          <a:effectLst/>
        </p:spPr>
        <p:txBody>
          <a:bodyPr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汇总征税</a:t>
            </a:r>
            <a:r>
              <a:rPr lang="zh-CN" altLang="en-US" sz="1600" i="0" dirty="0" smtClean="0">
                <a:latin typeface="+mn-ea"/>
                <a:ea typeface="+mn-ea"/>
              </a:rPr>
              <a:t>：两</a:t>
            </a:r>
            <a:r>
              <a:rPr lang="zh-CN" altLang="en-US" sz="1600" i="0" dirty="0">
                <a:latin typeface="+mn-ea"/>
                <a:ea typeface="+mn-ea"/>
              </a:rPr>
              <a:t>步申报的前世今生</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67" name="组合 66"/>
          <p:cNvGrpSpPr/>
          <p:nvPr/>
        </p:nvGrpSpPr>
        <p:grpSpPr>
          <a:xfrm>
            <a:off x="642910" y="1071552"/>
            <a:ext cx="3000396" cy="1000132"/>
            <a:chOff x="857224" y="1000117"/>
            <a:chExt cx="3000396" cy="1000132"/>
          </a:xfrm>
        </p:grpSpPr>
        <p:grpSp>
          <p:nvGrpSpPr>
            <p:cNvPr id="76" name="组合 63"/>
            <p:cNvGrpSpPr>
              <a:grpSpLocks/>
            </p:cNvGrpSpPr>
            <p:nvPr/>
          </p:nvGrpSpPr>
          <p:grpSpPr bwMode="auto">
            <a:xfrm>
              <a:off x="857224" y="1214431"/>
              <a:ext cx="2857520" cy="785818"/>
              <a:chOff x="1358950" y="1173758"/>
              <a:chExt cx="7072312" cy="3482975"/>
            </a:xfrm>
          </p:grpSpPr>
          <p:sp>
            <p:nvSpPr>
              <p:cNvPr id="77"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dirty="0">
                  <a:solidFill>
                    <a:schemeClr val="tx1">
                      <a:lumMod val="65000"/>
                      <a:lumOff val="35000"/>
                    </a:schemeClr>
                  </a:solidFill>
                  <a:latin typeface="微软雅黑" panose="020B0503020204020204" pitchFamily="34" charset="-122"/>
                </a:endParaRPr>
              </a:p>
            </p:txBody>
          </p:sp>
          <p:sp>
            <p:nvSpPr>
              <p:cNvPr id="79" name="Freeform 8"/>
              <p:cNvSpPr>
                <a:spLocks noChangeArrowheads="1"/>
              </p:cNvSpPr>
              <p:nvPr/>
            </p:nvSpPr>
            <p:spPr bwMode="auto">
              <a:xfrm>
                <a:off x="7851825" y="4077295"/>
                <a:ext cx="579437" cy="579438"/>
              </a:xfrm>
              <a:custGeom>
                <a:avLst/>
                <a:gdLst>
                  <a:gd name="T0" fmla="*/ 2147483647 w 782"/>
                  <a:gd name="T1" fmla="*/ 0 h 782"/>
                  <a:gd name="T2" fmla="*/ 2147483647 w 782"/>
                  <a:gd name="T3" fmla="*/ 2147483647 h 782"/>
                  <a:gd name="T4" fmla="*/ 2147483647 w 782"/>
                  <a:gd name="T5" fmla="*/ 2147483647 h 782"/>
                  <a:gd name="T6" fmla="*/ 0 w 782"/>
                  <a:gd name="T7" fmla="*/ 2147483647 h 782"/>
                  <a:gd name="T8" fmla="*/ 2147483647 w 782"/>
                  <a:gd name="T9" fmla="*/ 0 h 782"/>
                  <a:gd name="T10" fmla="*/ 0 60000 65536"/>
                  <a:gd name="T11" fmla="*/ 0 60000 65536"/>
                  <a:gd name="T12" fmla="*/ 0 60000 65536"/>
                  <a:gd name="T13" fmla="*/ 0 60000 65536"/>
                  <a:gd name="T14" fmla="*/ 0 60000 65536"/>
                  <a:gd name="T15" fmla="*/ 0 w 782"/>
                  <a:gd name="T16" fmla="*/ 0 h 782"/>
                  <a:gd name="T17" fmla="*/ 782 w 782"/>
                  <a:gd name="T18" fmla="*/ 782 h 782"/>
                </a:gdLst>
                <a:ahLst/>
                <a:cxnLst>
                  <a:cxn ang="T10">
                    <a:pos x="T0" y="T1"/>
                  </a:cxn>
                  <a:cxn ang="T11">
                    <a:pos x="T2" y="T3"/>
                  </a:cxn>
                  <a:cxn ang="T12">
                    <a:pos x="T4" y="T5"/>
                  </a:cxn>
                  <a:cxn ang="T13">
                    <a:pos x="T6" y="T7"/>
                  </a:cxn>
                  <a:cxn ang="T14">
                    <a:pos x="T8" y="T9"/>
                  </a:cxn>
                </a:cxnLst>
                <a:rect l="T15" t="T16" r="T17" b="T18"/>
                <a:pathLst>
                  <a:path w="782" h="782">
                    <a:moveTo>
                      <a:pt x="782" y="0"/>
                    </a:moveTo>
                    <a:lnTo>
                      <a:pt x="782" y="685"/>
                    </a:lnTo>
                    <a:cubicBezTo>
                      <a:pt x="782" y="738"/>
                      <a:pt x="738" y="782"/>
                      <a:pt x="685" y="782"/>
                    </a:cubicBezTo>
                    <a:lnTo>
                      <a:pt x="0" y="782"/>
                    </a:lnTo>
                    <a:lnTo>
                      <a:pt x="782" y="0"/>
                    </a:lnTo>
                    <a:close/>
                  </a:path>
                </a:pathLst>
              </a:custGeom>
              <a:solidFill>
                <a:srgbClr val="0070C0"/>
              </a:solidFill>
              <a:ln w="9525">
                <a:noFill/>
                <a:miter lim="800000"/>
                <a:headEnd/>
                <a:tailEnd/>
              </a:ln>
            </p:spPr>
            <p:txBody>
              <a:bodyPr/>
              <a:lstStyle/>
              <a:p>
                <a:endParaRPr lang="zh-CN" altLang="en-US">
                  <a:solidFill>
                    <a:srgbClr val="FEAE01"/>
                  </a:solidFill>
                  <a:latin typeface="微软雅黑" pitchFamily="34" charset="-122"/>
                  <a:ea typeface="微软雅黑" pitchFamily="34" charset="-122"/>
                </a:endParaRPr>
              </a:p>
            </p:txBody>
          </p:sp>
        </p:grpSp>
        <p:grpSp>
          <p:nvGrpSpPr>
            <p:cNvPr id="2" name="组合 22"/>
            <p:cNvGrpSpPr/>
            <p:nvPr/>
          </p:nvGrpSpPr>
          <p:grpSpPr>
            <a:xfrm>
              <a:off x="857224" y="1000117"/>
              <a:ext cx="1716065" cy="428625"/>
              <a:chOff x="744604" y="857250"/>
              <a:chExt cx="1857388" cy="428625"/>
            </a:xfrm>
          </p:grpSpPr>
          <p:sp>
            <p:nvSpPr>
              <p:cNvPr id="25"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26" name="Rectangle 10"/>
              <p:cNvSpPr>
                <a:spLocks noChangeArrowheads="1"/>
              </p:cNvSpPr>
              <p:nvPr/>
            </p:nvSpPr>
            <p:spPr bwMode="auto">
              <a:xfrm>
                <a:off x="744604" y="928676"/>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208531" y="928676"/>
                <a:ext cx="1005175"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适用范围</a:t>
                </a:r>
              </a:p>
            </p:txBody>
          </p:sp>
        </p:grpSp>
        <p:sp>
          <p:nvSpPr>
            <p:cNvPr id="41" name="矩形 40"/>
            <p:cNvSpPr/>
            <p:nvPr/>
          </p:nvSpPr>
          <p:spPr>
            <a:xfrm>
              <a:off x="928662" y="1428745"/>
              <a:ext cx="2928958" cy="338554"/>
            </a:xfrm>
            <a:prstGeom prst="rect">
              <a:avLst/>
            </a:prstGeom>
          </p:spPr>
          <p:txBody>
            <a:bodyPr wrap="square">
              <a:spAutoFit/>
            </a:bodyPr>
            <a:lstStyle/>
            <a:p>
              <a:pPr fontAlgn="auto"/>
              <a:r>
                <a:rPr lang="zh-CN" altLang="en-US" sz="1600" dirty="0">
                  <a:solidFill>
                    <a:srgbClr val="0070C0"/>
                  </a:solidFill>
                  <a:latin typeface="+mn-ea"/>
                  <a:ea typeface="+mn-ea"/>
                </a:rPr>
                <a:t>除失信企业以外的所有企业</a:t>
              </a:r>
            </a:p>
          </p:txBody>
        </p:sp>
      </p:grpSp>
      <p:grpSp>
        <p:nvGrpSpPr>
          <p:cNvPr id="75" name="组合 74"/>
          <p:cNvGrpSpPr/>
          <p:nvPr/>
        </p:nvGrpSpPr>
        <p:grpSpPr>
          <a:xfrm>
            <a:off x="357158" y="2565815"/>
            <a:ext cx="6062101" cy="2006199"/>
            <a:chOff x="1438857" y="2500312"/>
            <a:chExt cx="6062101" cy="2006199"/>
          </a:xfrm>
        </p:grpSpPr>
        <p:grpSp>
          <p:nvGrpSpPr>
            <p:cNvPr id="34" name="组合 22"/>
            <p:cNvGrpSpPr/>
            <p:nvPr/>
          </p:nvGrpSpPr>
          <p:grpSpPr>
            <a:xfrm>
              <a:off x="2081799" y="2786064"/>
              <a:ext cx="1716065" cy="428625"/>
              <a:chOff x="744604" y="857250"/>
              <a:chExt cx="1857388" cy="428625"/>
            </a:xfrm>
          </p:grpSpPr>
          <p:sp>
            <p:nvSpPr>
              <p:cNvPr id="35"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39" name="Rectangle 10"/>
              <p:cNvSpPr>
                <a:spLocks noChangeArrowheads="1"/>
              </p:cNvSpPr>
              <p:nvPr/>
            </p:nvSpPr>
            <p:spPr bwMode="auto">
              <a:xfrm>
                <a:off x="744604" y="928676"/>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208531" y="928676"/>
                <a:ext cx="1005175"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办理流程</a:t>
                </a:r>
              </a:p>
            </p:txBody>
          </p:sp>
        </p:grpSp>
        <p:grpSp>
          <p:nvGrpSpPr>
            <p:cNvPr id="69" name="组合 68"/>
            <p:cNvGrpSpPr/>
            <p:nvPr/>
          </p:nvGrpSpPr>
          <p:grpSpPr>
            <a:xfrm>
              <a:off x="1438857" y="2500312"/>
              <a:ext cx="6062101" cy="2006199"/>
              <a:chOff x="1857356" y="2994443"/>
              <a:chExt cx="6062101" cy="2006199"/>
            </a:xfrm>
          </p:grpSpPr>
          <p:grpSp>
            <p:nvGrpSpPr>
              <p:cNvPr id="62" name="组合 61"/>
              <p:cNvGrpSpPr/>
              <p:nvPr/>
            </p:nvGrpSpPr>
            <p:grpSpPr>
              <a:xfrm>
                <a:off x="1857356" y="2994443"/>
                <a:ext cx="6062101" cy="2006199"/>
                <a:chOff x="763217" y="1763868"/>
                <a:chExt cx="7136595" cy="2720579"/>
              </a:xfrm>
            </p:grpSpPr>
            <p:sp>
              <p:nvSpPr>
                <p:cNvPr id="43" name="平行四边形 36"/>
                <p:cNvSpPr>
                  <a:spLocks noChangeArrowheads="1"/>
                </p:cNvSpPr>
                <p:nvPr/>
              </p:nvSpPr>
              <p:spPr bwMode="auto">
                <a:xfrm flipH="1">
                  <a:off x="1436471" y="2733676"/>
                  <a:ext cx="1692274" cy="1373188"/>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4" name="平行四边形 37"/>
                <p:cNvSpPr>
                  <a:spLocks noChangeArrowheads="1"/>
                </p:cNvSpPr>
                <p:nvPr/>
              </p:nvSpPr>
              <p:spPr bwMode="auto">
                <a:xfrm flipH="1">
                  <a:off x="2776157" y="2743199"/>
                  <a:ext cx="1692274" cy="1373188"/>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5" name="平行四边形 38"/>
                <p:cNvSpPr>
                  <a:spLocks noChangeArrowheads="1"/>
                </p:cNvSpPr>
                <p:nvPr/>
              </p:nvSpPr>
              <p:spPr bwMode="auto">
                <a:xfrm flipH="1">
                  <a:off x="4090939" y="2762250"/>
                  <a:ext cx="1692274" cy="1349375"/>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6" name="平行四边形 39"/>
                <p:cNvSpPr>
                  <a:spLocks noChangeArrowheads="1"/>
                </p:cNvSpPr>
                <p:nvPr/>
              </p:nvSpPr>
              <p:spPr bwMode="auto">
                <a:xfrm flipH="1">
                  <a:off x="5398898" y="2743199"/>
                  <a:ext cx="1690688" cy="1373188"/>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48" name="平行四边形 47"/>
                <p:cNvSpPr>
                  <a:spLocks noChangeArrowheads="1"/>
                </p:cNvSpPr>
                <p:nvPr/>
              </p:nvSpPr>
              <p:spPr bwMode="auto">
                <a:xfrm>
                  <a:off x="763217" y="2730116"/>
                  <a:ext cx="1693069" cy="1371600"/>
                </a:xfrm>
                <a:prstGeom prst="parallelogram">
                  <a:avLst>
                    <a:gd name="adj" fmla="val 53631"/>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51" name="平行四边形 42"/>
                <p:cNvSpPr>
                  <a:spLocks noChangeArrowheads="1"/>
                </p:cNvSpPr>
                <p:nvPr/>
              </p:nvSpPr>
              <p:spPr bwMode="auto">
                <a:xfrm>
                  <a:off x="2141453" y="2739641"/>
                  <a:ext cx="1693069" cy="1371600"/>
                </a:xfrm>
                <a:prstGeom prst="parallelogram">
                  <a:avLst>
                    <a:gd name="adj" fmla="val 53631"/>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54" name="平行四边形 53"/>
                <p:cNvSpPr>
                  <a:spLocks noChangeArrowheads="1"/>
                </p:cNvSpPr>
                <p:nvPr/>
              </p:nvSpPr>
              <p:spPr bwMode="auto">
                <a:xfrm>
                  <a:off x="3433548" y="2751547"/>
                  <a:ext cx="1691879" cy="1372791"/>
                </a:xfrm>
                <a:prstGeom prst="parallelogram">
                  <a:avLst>
                    <a:gd name="adj" fmla="val 53631"/>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57" name="平行四边形 46"/>
                <p:cNvSpPr>
                  <a:spLocks noChangeArrowheads="1"/>
                </p:cNvSpPr>
                <p:nvPr/>
              </p:nvSpPr>
              <p:spPr bwMode="auto">
                <a:xfrm>
                  <a:off x="4725644" y="2730116"/>
                  <a:ext cx="1693070" cy="1394222"/>
                </a:xfrm>
                <a:prstGeom prst="parallelogram">
                  <a:avLst>
                    <a:gd name="adj" fmla="val 53631"/>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a:solidFill>
                      <a:srgbClr val="B62822"/>
                    </a:solidFill>
                  </a:endParaRPr>
                </a:p>
              </p:txBody>
            </p:sp>
            <p:sp>
              <p:nvSpPr>
                <p:cNvPr id="60" name="下箭头 3"/>
                <p:cNvSpPr/>
                <p:nvPr/>
              </p:nvSpPr>
              <p:spPr bwMode="auto">
                <a:xfrm rot="12359054">
                  <a:off x="6267082" y="1763868"/>
                  <a:ext cx="1632730" cy="272057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0070C0"/>
                </a:solidFill>
                <a:ln>
                  <a:noFill/>
                </a:ln>
              </p:spPr>
              <p:txBody>
                <a:bodyPr/>
                <a:lstStyle/>
                <a:p>
                  <a:pPr>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grpSp>
          <p:sp>
            <p:nvSpPr>
              <p:cNvPr id="63" name="矩形 62"/>
              <p:cNvSpPr/>
              <p:nvPr/>
            </p:nvSpPr>
            <p:spPr>
              <a:xfrm>
                <a:off x="2224260" y="3818414"/>
                <a:ext cx="834386" cy="830997"/>
              </a:xfrm>
              <a:prstGeom prst="rect">
                <a:avLst/>
              </a:prstGeom>
            </p:spPr>
            <p:txBody>
              <a:bodyPr wrap="square">
                <a:spAutoFit/>
              </a:bodyPr>
              <a:lstStyle/>
              <a:p>
                <a:r>
                  <a:rPr lang="zh-CN" altLang="en-US" sz="1200" dirty="0">
                    <a:solidFill>
                      <a:schemeClr val="bg1"/>
                    </a:solidFill>
                    <a:latin typeface="+mn-ea"/>
                    <a:ea typeface="+mn-ea"/>
                  </a:rPr>
                  <a:t>获取金融机构汇总征税总担保</a:t>
                </a:r>
              </a:p>
            </p:txBody>
          </p:sp>
          <p:sp>
            <p:nvSpPr>
              <p:cNvPr id="64" name="矩形 63"/>
              <p:cNvSpPr/>
              <p:nvPr/>
            </p:nvSpPr>
            <p:spPr>
              <a:xfrm>
                <a:off x="3380425" y="3860204"/>
                <a:ext cx="834385" cy="646331"/>
              </a:xfrm>
              <a:prstGeom prst="rect">
                <a:avLst/>
              </a:prstGeom>
            </p:spPr>
            <p:txBody>
              <a:bodyPr wrap="square">
                <a:spAutoFit/>
              </a:bodyPr>
              <a:lstStyle/>
              <a:p>
                <a:r>
                  <a:rPr lang="zh-CN" altLang="en-US" sz="1200" dirty="0">
                    <a:solidFill>
                      <a:schemeClr val="bg1"/>
                    </a:solidFill>
                    <a:latin typeface="+mn-ea"/>
                    <a:ea typeface="+mn-ea"/>
                  </a:rPr>
                  <a:t>直属海关备案汇总征税保函</a:t>
                </a:r>
              </a:p>
            </p:txBody>
          </p:sp>
          <p:sp>
            <p:nvSpPr>
              <p:cNvPr id="65" name="矩形 64"/>
              <p:cNvSpPr/>
              <p:nvPr/>
            </p:nvSpPr>
            <p:spPr>
              <a:xfrm>
                <a:off x="4513718" y="3863593"/>
                <a:ext cx="834386" cy="646331"/>
              </a:xfrm>
              <a:prstGeom prst="rect">
                <a:avLst/>
              </a:prstGeom>
            </p:spPr>
            <p:txBody>
              <a:bodyPr wrap="square">
                <a:spAutoFit/>
              </a:bodyPr>
              <a:lstStyle/>
              <a:p>
                <a:r>
                  <a:rPr lang="zh-CN" altLang="en-US" sz="1200" dirty="0">
                    <a:solidFill>
                      <a:schemeClr val="bg1"/>
                    </a:solidFill>
                    <a:latin typeface="+mn-ea"/>
                    <a:ea typeface="+mn-ea"/>
                  </a:rPr>
                  <a:t>申报时勾选汇总征税模式</a:t>
                </a:r>
              </a:p>
            </p:txBody>
          </p:sp>
          <p:sp>
            <p:nvSpPr>
              <p:cNvPr id="66" name="矩形 65"/>
              <p:cNvSpPr/>
              <p:nvPr/>
            </p:nvSpPr>
            <p:spPr>
              <a:xfrm>
                <a:off x="5572132" y="3935031"/>
                <a:ext cx="857240" cy="461665"/>
              </a:xfrm>
              <a:prstGeom prst="rect">
                <a:avLst/>
              </a:prstGeom>
            </p:spPr>
            <p:txBody>
              <a:bodyPr wrap="square">
                <a:spAutoFit/>
              </a:bodyPr>
              <a:lstStyle/>
              <a:p>
                <a:r>
                  <a:rPr lang="zh-CN" altLang="en-US" sz="1200" dirty="0">
                    <a:solidFill>
                      <a:schemeClr val="bg1"/>
                    </a:solidFill>
                    <a:latin typeface="+mn-ea"/>
                    <a:ea typeface="+mn-ea"/>
                  </a:rPr>
                  <a:t>系统扣减自动秒放</a:t>
                </a:r>
              </a:p>
            </p:txBody>
          </p:sp>
          <p:sp>
            <p:nvSpPr>
              <p:cNvPr id="68" name="矩形 67"/>
              <p:cNvSpPr/>
              <p:nvPr/>
            </p:nvSpPr>
            <p:spPr>
              <a:xfrm>
                <a:off x="6793156" y="3727295"/>
                <a:ext cx="857256" cy="830997"/>
              </a:xfrm>
              <a:prstGeom prst="rect">
                <a:avLst/>
              </a:prstGeom>
            </p:spPr>
            <p:txBody>
              <a:bodyPr wrap="square">
                <a:spAutoFit/>
              </a:bodyPr>
              <a:lstStyle/>
              <a:p>
                <a:r>
                  <a:rPr lang="zh-CN" altLang="en-US" sz="1200" dirty="0">
                    <a:solidFill>
                      <a:schemeClr val="bg1"/>
                    </a:solidFill>
                    <a:latin typeface="+mn-ea"/>
                    <a:ea typeface="+mn-ea"/>
                  </a:rPr>
                  <a:t>下月缴纳税款，保额自动恢复</a:t>
                </a:r>
              </a:p>
            </p:txBody>
          </p:sp>
        </p:grpSp>
      </p:grpSp>
      <p:grpSp>
        <p:nvGrpSpPr>
          <p:cNvPr id="71" name="组合 88"/>
          <p:cNvGrpSpPr/>
          <p:nvPr/>
        </p:nvGrpSpPr>
        <p:grpSpPr>
          <a:xfrm>
            <a:off x="3929058" y="928679"/>
            <a:ext cx="766772" cy="785818"/>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74" name="椭圆 73"/>
            <p:cNvSpPr/>
            <p:nvPr/>
          </p:nvSpPr>
          <p:spPr>
            <a:xfrm>
              <a:off x="392109" y="760416"/>
              <a:ext cx="3825876"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0" name="TextBox 79"/>
          <p:cNvSpPr txBox="1"/>
          <p:nvPr/>
        </p:nvSpPr>
        <p:spPr>
          <a:xfrm>
            <a:off x="3987340" y="1214431"/>
            <a:ext cx="642942" cy="215444"/>
          </a:xfrm>
          <a:prstGeom prst="rect">
            <a:avLst/>
          </a:prstGeom>
          <a:noFill/>
        </p:spPr>
        <p:txBody>
          <a:bodyPr wrap="square" lIns="0" tIns="0" rIns="0" bIns="0" rtlCol="0">
            <a:spAutoFit/>
          </a:bodyPr>
          <a:lstStyle/>
          <a:p>
            <a:pPr algn="ctr"/>
            <a:r>
              <a:rPr lang="zh-CN" altLang="en-US" sz="1400" b="1" dirty="0">
                <a:solidFill>
                  <a:srgbClr val="0070C0"/>
                </a:solidFill>
                <a:latin typeface="微软雅黑" pitchFamily="34" charset="-122"/>
                <a:ea typeface="微软雅黑" pitchFamily="34" charset="-122"/>
              </a:rPr>
              <a:t>关税</a:t>
            </a:r>
          </a:p>
        </p:txBody>
      </p:sp>
      <p:grpSp>
        <p:nvGrpSpPr>
          <p:cNvPr id="81" name="组合 88"/>
          <p:cNvGrpSpPr/>
          <p:nvPr/>
        </p:nvGrpSpPr>
        <p:grpSpPr>
          <a:xfrm>
            <a:off x="4857752" y="928679"/>
            <a:ext cx="766772" cy="785818"/>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3" name="椭圆 82"/>
            <p:cNvSpPr/>
            <p:nvPr/>
          </p:nvSpPr>
          <p:spPr>
            <a:xfrm>
              <a:off x="392109" y="760416"/>
              <a:ext cx="3825876"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916034" y="1214431"/>
            <a:ext cx="642942" cy="215444"/>
          </a:xfrm>
          <a:prstGeom prst="rect">
            <a:avLst/>
          </a:prstGeom>
          <a:noFill/>
        </p:spPr>
        <p:txBody>
          <a:bodyPr wrap="square" lIns="0" tIns="0" rIns="0" bIns="0" rtlCol="0">
            <a:spAutoFit/>
          </a:bodyPr>
          <a:lstStyle/>
          <a:p>
            <a:pPr algn="ctr"/>
            <a:r>
              <a:rPr lang="zh-CN" altLang="en-US" sz="1400" dirty="0">
                <a:solidFill>
                  <a:srgbClr val="0070C0"/>
                </a:solidFill>
                <a:latin typeface="微软雅黑" pitchFamily="34" charset="-122"/>
                <a:ea typeface="微软雅黑" pitchFamily="34" charset="-122"/>
              </a:rPr>
              <a:t>增值</a:t>
            </a:r>
            <a:r>
              <a:rPr lang="zh-CN" altLang="en-US" sz="1400" b="1" dirty="0">
                <a:solidFill>
                  <a:srgbClr val="0070C0"/>
                </a:solidFill>
                <a:latin typeface="微软雅黑" pitchFamily="34" charset="-122"/>
                <a:ea typeface="微软雅黑" pitchFamily="34" charset="-122"/>
              </a:rPr>
              <a:t>税</a:t>
            </a:r>
          </a:p>
        </p:txBody>
      </p:sp>
      <p:grpSp>
        <p:nvGrpSpPr>
          <p:cNvPr id="85" name="组合 88"/>
          <p:cNvGrpSpPr/>
          <p:nvPr/>
        </p:nvGrpSpPr>
        <p:grpSpPr>
          <a:xfrm>
            <a:off x="5786446" y="928679"/>
            <a:ext cx="766772" cy="785818"/>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7" name="椭圆 86"/>
            <p:cNvSpPr/>
            <p:nvPr/>
          </p:nvSpPr>
          <p:spPr>
            <a:xfrm>
              <a:off x="392109" y="760416"/>
              <a:ext cx="3825876"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8" name="TextBox 87"/>
          <p:cNvSpPr txBox="1"/>
          <p:nvPr/>
        </p:nvSpPr>
        <p:spPr>
          <a:xfrm>
            <a:off x="5844728" y="1214431"/>
            <a:ext cx="642942" cy="215444"/>
          </a:xfrm>
          <a:prstGeom prst="rect">
            <a:avLst/>
          </a:prstGeom>
          <a:noFill/>
        </p:spPr>
        <p:txBody>
          <a:bodyPr wrap="square" lIns="0" tIns="0" rIns="0" bIns="0" rtlCol="0">
            <a:spAutoFit/>
          </a:bodyPr>
          <a:lstStyle/>
          <a:p>
            <a:pPr algn="ctr"/>
            <a:r>
              <a:rPr lang="zh-CN" altLang="en-US" sz="1400" b="1" dirty="0">
                <a:solidFill>
                  <a:srgbClr val="0070C0"/>
                </a:solidFill>
                <a:latin typeface="微软雅黑" pitchFamily="34" charset="-122"/>
                <a:ea typeface="微软雅黑" pitchFamily="34" charset="-122"/>
              </a:rPr>
              <a:t>消费税</a:t>
            </a:r>
          </a:p>
        </p:txBody>
      </p:sp>
      <p:grpSp>
        <p:nvGrpSpPr>
          <p:cNvPr id="89" name="组合 88"/>
          <p:cNvGrpSpPr/>
          <p:nvPr/>
        </p:nvGrpSpPr>
        <p:grpSpPr>
          <a:xfrm>
            <a:off x="6715140" y="928679"/>
            <a:ext cx="766772" cy="785818"/>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1" name="椭圆 90"/>
            <p:cNvSpPr/>
            <p:nvPr/>
          </p:nvSpPr>
          <p:spPr>
            <a:xfrm>
              <a:off x="392109" y="760416"/>
              <a:ext cx="3825876"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2" name="TextBox 91"/>
          <p:cNvSpPr txBox="1"/>
          <p:nvPr/>
        </p:nvSpPr>
        <p:spPr>
          <a:xfrm>
            <a:off x="6773422" y="1104445"/>
            <a:ext cx="642942" cy="430887"/>
          </a:xfrm>
          <a:prstGeom prst="rect">
            <a:avLst/>
          </a:prstGeom>
          <a:noFill/>
        </p:spPr>
        <p:txBody>
          <a:bodyPr wrap="square" lIns="0" tIns="0" rIns="0" bIns="0" rtlCol="0">
            <a:spAutoFit/>
          </a:bodyPr>
          <a:lstStyle/>
          <a:p>
            <a:pPr algn="ctr"/>
            <a:r>
              <a:rPr lang="zh-CN" altLang="en-US" sz="1400" dirty="0">
                <a:solidFill>
                  <a:srgbClr val="0070C0"/>
                </a:solidFill>
                <a:latin typeface="微软雅黑" pitchFamily="34" charset="-122"/>
                <a:ea typeface="微软雅黑" pitchFamily="34" charset="-122"/>
              </a:rPr>
              <a:t>特别</a:t>
            </a:r>
            <a:endParaRPr lang="en-US" altLang="zh-CN" sz="1400" dirty="0">
              <a:solidFill>
                <a:srgbClr val="0070C0"/>
              </a:solidFill>
              <a:latin typeface="微软雅黑" pitchFamily="34" charset="-122"/>
              <a:ea typeface="微软雅黑" pitchFamily="34" charset="-122"/>
            </a:endParaRPr>
          </a:p>
          <a:p>
            <a:pPr algn="ctr"/>
            <a:r>
              <a:rPr lang="zh-CN" altLang="en-US" sz="1400" b="1" dirty="0">
                <a:solidFill>
                  <a:srgbClr val="0070C0"/>
                </a:solidFill>
                <a:latin typeface="微软雅黑" pitchFamily="34" charset="-122"/>
                <a:ea typeface="微软雅黑" pitchFamily="34" charset="-122"/>
              </a:rPr>
              <a:t>关税</a:t>
            </a:r>
          </a:p>
        </p:txBody>
      </p:sp>
      <p:sp>
        <p:nvSpPr>
          <p:cNvPr id="101" name="椭圆 100"/>
          <p:cNvSpPr/>
          <p:nvPr/>
        </p:nvSpPr>
        <p:spPr bwMode="auto">
          <a:xfrm>
            <a:off x="7643834" y="1285869"/>
            <a:ext cx="71438" cy="71438"/>
          </a:xfrm>
          <a:prstGeom prst="ellipse">
            <a:avLst/>
          </a:prstGeom>
          <a:solidFill>
            <a:srgbClr val="0070C0"/>
          </a:solid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02" name="椭圆 101"/>
          <p:cNvSpPr/>
          <p:nvPr/>
        </p:nvSpPr>
        <p:spPr bwMode="auto">
          <a:xfrm>
            <a:off x="7786710" y="1285869"/>
            <a:ext cx="71438" cy="71438"/>
          </a:xfrm>
          <a:prstGeom prst="ellipse">
            <a:avLst/>
          </a:prstGeom>
          <a:solidFill>
            <a:srgbClr val="0070C0"/>
          </a:solid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03" name="椭圆 102"/>
          <p:cNvSpPr/>
          <p:nvPr/>
        </p:nvSpPr>
        <p:spPr bwMode="auto">
          <a:xfrm>
            <a:off x="7929586" y="1285869"/>
            <a:ext cx="71438" cy="71438"/>
          </a:xfrm>
          <a:prstGeom prst="ellipse">
            <a:avLst/>
          </a:prstGeom>
          <a:solidFill>
            <a:srgbClr val="0070C0"/>
          </a:solid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nvGrpSpPr>
          <p:cNvPr id="70" name="组合 69"/>
          <p:cNvGrpSpPr/>
          <p:nvPr/>
        </p:nvGrpSpPr>
        <p:grpSpPr>
          <a:xfrm>
            <a:off x="4357686" y="1857373"/>
            <a:ext cx="3071832" cy="428625"/>
            <a:chOff x="4643440" y="1857373"/>
            <a:chExt cx="3071832" cy="428625"/>
          </a:xfrm>
        </p:grpSpPr>
        <p:grpSp>
          <p:nvGrpSpPr>
            <p:cNvPr id="93" name="组合 22"/>
            <p:cNvGrpSpPr/>
            <p:nvPr/>
          </p:nvGrpSpPr>
          <p:grpSpPr>
            <a:xfrm>
              <a:off x="4643440" y="1857373"/>
              <a:ext cx="1071569" cy="428625"/>
              <a:chOff x="744604" y="857250"/>
              <a:chExt cx="1857388" cy="428625"/>
            </a:xfrm>
          </p:grpSpPr>
          <p:sp>
            <p:nvSpPr>
              <p:cNvPr id="94"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95" name="Rectangle 10"/>
              <p:cNvSpPr>
                <a:spLocks noChangeArrowheads="1"/>
              </p:cNvSpPr>
              <p:nvPr/>
            </p:nvSpPr>
            <p:spPr bwMode="auto">
              <a:xfrm>
                <a:off x="744604" y="928676"/>
                <a:ext cx="1857388" cy="285764"/>
              </a:xfrm>
              <a:prstGeom prst="rect">
                <a:avLst/>
              </a:prstGeom>
              <a:solidFill>
                <a:srgbClr val="0070C0"/>
              </a:solidFill>
              <a:ln w="3175" cmpd="sng">
                <a:solidFill>
                  <a:srgbClr val="D7D7D7"/>
                </a:solidFill>
                <a:prstDash val="solid"/>
                <a:miter lim="800000"/>
              </a:ln>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1023212" y="928676"/>
                <a:ext cx="157878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加工贸易</a:t>
                </a:r>
              </a:p>
            </p:txBody>
          </p:sp>
        </p:grpSp>
        <p:grpSp>
          <p:nvGrpSpPr>
            <p:cNvPr id="97" name="组合 22"/>
            <p:cNvGrpSpPr/>
            <p:nvPr/>
          </p:nvGrpSpPr>
          <p:grpSpPr>
            <a:xfrm>
              <a:off x="6072199" y="1857373"/>
              <a:ext cx="1071569" cy="428625"/>
              <a:chOff x="744604" y="857250"/>
              <a:chExt cx="1857388" cy="428625"/>
            </a:xfrm>
          </p:grpSpPr>
          <p:sp>
            <p:nvSpPr>
              <p:cNvPr id="98"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99" name="Rectangle 10"/>
              <p:cNvSpPr>
                <a:spLocks noChangeArrowheads="1"/>
              </p:cNvSpPr>
              <p:nvPr/>
            </p:nvSpPr>
            <p:spPr bwMode="auto">
              <a:xfrm>
                <a:off x="744604" y="928676"/>
                <a:ext cx="1857388" cy="285764"/>
              </a:xfrm>
              <a:prstGeom prst="rect">
                <a:avLst/>
              </a:prstGeom>
              <a:solidFill>
                <a:srgbClr val="0070C0"/>
              </a:solidFill>
              <a:ln w="3175" cmpd="sng">
                <a:solidFill>
                  <a:srgbClr val="D7D7D7"/>
                </a:solidFill>
                <a:prstDash val="solid"/>
                <a:miter lim="800000"/>
              </a:ln>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1023212" y="928676"/>
                <a:ext cx="1578780"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一般贸易</a:t>
                </a:r>
              </a:p>
            </p:txBody>
          </p:sp>
        </p:grpSp>
        <p:sp>
          <p:nvSpPr>
            <p:cNvPr id="104" name="椭圆 103"/>
            <p:cNvSpPr/>
            <p:nvPr/>
          </p:nvSpPr>
          <p:spPr bwMode="auto">
            <a:xfrm>
              <a:off x="7358082" y="2032219"/>
              <a:ext cx="71438" cy="71438"/>
            </a:xfrm>
            <a:prstGeom prst="ellipse">
              <a:avLst/>
            </a:prstGeom>
            <a:solidFill>
              <a:srgbClr val="0070C0"/>
            </a:solid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05" name="椭圆 104"/>
            <p:cNvSpPr/>
            <p:nvPr/>
          </p:nvSpPr>
          <p:spPr bwMode="auto">
            <a:xfrm>
              <a:off x="7500958" y="2032219"/>
              <a:ext cx="71438" cy="71438"/>
            </a:xfrm>
            <a:prstGeom prst="ellipse">
              <a:avLst/>
            </a:prstGeom>
            <a:solidFill>
              <a:srgbClr val="0070C0"/>
            </a:solid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06" name="椭圆 105"/>
            <p:cNvSpPr/>
            <p:nvPr/>
          </p:nvSpPr>
          <p:spPr bwMode="auto">
            <a:xfrm>
              <a:off x="7643834" y="2032219"/>
              <a:ext cx="71438" cy="71438"/>
            </a:xfrm>
            <a:prstGeom prst="ellipse">
              <a:avLst/>
            </a:prstGeom>
            <a:solidFill>
              <a:srgbClr val="0070C0"/>
            </a:solid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8" name="Freeform 5"/>
          <p:cNvSpPr>
            <a:spLocks noChangeArrowheads="1"/>
          </p:cNvSpPr>
          <p:nvPr/>
        </p:nvSpPr>
        <p:spPr bwMode="auto">
          <a:xfrm rot="5400000">
            <a:off x="6525382" y="2596306"/>
            <a:ext cx="2308342" cy="1928826"/>
          </a:xfrm>
          <a:custGeom>
            <a:avLst/>
            <a:gdLst>
              <a:gd name="T0" fmla="*/ 2147483647 w 2676"/>
              <a:gd name="T1" fmla="*/ 0 h 920"/>
              <a:gd name="T2" fmla="*/ 2147483647 w 2676"/>
              <a:gd name="T3" fmla="*/ 0 h 920"/>
              <a:gd name="T4" fmla="*/ 0 w 2676"/>
              <a:gd name="T5" fmla="*/ 2147483647 h 920"/>
              <a:gd name="T6" fmla="*/ 0 w 2676"/>
              <a:gd name="T7" fmla="*/ 2147483647 h 920"/>
              <a:gd name="T8" fmla="*/ 2147483647 w 2676"/>
              <a:gd name="T9" fmla="*/ 2147483647 h 920"/>
              <a:gd name="T10" fmla="*/ 2147483647 w 2676"/>
              <a:gd name="T11" fmla="*/ 2147483647 h 920"/>
              <a:gd name="T12" fmla="*/ 2147483647 w 2676"/>
              <a:gd name="T13" fmla="*/ 2147483647 h 920"/>
              <a:gd name="T14" fmla="*/ 2147483647 w 2676"/>
              <a:gd name="T15" fmla="*/ 2147483647 h 920"/>
              <a:gd name="T16" fmla="*/ 2147483647 w 2676"/>
              <a:gd name="T17" fmla="*/ 2147483647 h 920"/>
              <a:gd name="T18" fmla="*/ 0 w 2676"/>
              <a:gd name="T19" fmla="*/ 2147483647 h 920"/>
              <a:gd name="T20" fmla="*/ 0 w 2676"/>
              <a:gd name="T21" fmla="*/ 2147483647 h 920"/>
              <a:gd name="T22" fmla="*/ 2147483647 w 2676"/>
              <a:gd name="T23" fmla="*/ 2147483647 h 920"/>
              <a:gd name="T24" fmla="*/ 2147483647 w 2676"/>
              <a:gd name="T25" fmla="*/ 2147483647 h 920"/>
              <a:gd name="T26" fmla="*/ 2147483647 w 2676"/>
              <a:gd name="T27" fmla="*/ 2147483647 h 920"/>
              <a:gd name="T28" fmla="*/ 2147483647 w 2676"/>
              <a:gd name="T29" fmla="*/ 2147483647 h 920"/>
              <a:gd name="T30" fmla="*/ 214748364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003F77"/>
              </a:gs>
              <a:gs pos="50000">
                <a:srgbClr val="005FAD"/>
              </a:gs>
              <a:gs pos="100000">
                <a:srgbClr val="0072CE"/>
              </a:gs>
            </a:gsLst>
            <a:lin ang="2700000" scaled="1"/>
          </a:gradFill>
          <a:ln w="9525">
            <a:noFill/>
            <a:miter lim="800000"/>
            <a:headEnd/>
            <a:tailEnd/>
          </a:ln>
        </p:spPr>
        <p:txBody>
          <a:bodyPr wrap="none" anchor="ctr"/>
          <a:lstStyle/>
          <a:p>
            <a:endParaRPr lang="zh-CN" altLang="en-US">
              <a:ea typeface="华文细黑" pitchFamily="2" charset="-122"/>
            </a:endParaRPr>
          </a:p>
        </p:txBody>
      </p:sp>
      <p:sp>
        <p:nvSpPr>
          <p:cNvPr id="109" name="矩形 108"/>
          <p:cNvSpPr/>
          <p:nvPr/>
        </p:nvSpPr>
        <p:spPr>
          <a:xfrm>
            <a:off x="6715140" y="2857502"/>
            <a:ext cx="1928826" cy="1815882"/>
          </a:xfrm>
          <a:prstGeom prst="rect">
            <a:avLst/>
          </a:prstGeom>
        </p:spPr>
        <p:txBody>
          <a:bodyPr wrap="square">
            <a:spAutoFit/>
          </a:bodyPr>
          <a:lstStyle/>
          <a:p>
            <a:pPr fontAlgn="auto"/>
            <a:r>
              <a:rPr lang="en-US" altLang="zh-CN" sz="1600" dirty="0" smtClean="0">
                <a:solidFill>
                  <a:schemeClr val="bg1"/>
                </a:solidFill>
                <a:latin typeface="+mn-ea"/>
                <a:ea typeface="+mn-ea"/>
              </a:rPr>
              <a:t>2019</a:t>
            </a:r>
            <a:r>
              <a:rPr lang="zh-CN" altLang="en-US" sz="1600" dirty="0" smtClean="0">
                <a:solidFill>
                  <a:schemeClr val="bg1"/>
                </a:solidFill>
                <a:latin typeface="+mn-ea"/>
                <a:ea typeface="+mn-ea"/>
              </a:rPr>
              <a:t>年</a:t>
            </a:r>
            <a:r>
              <a:rPr lang="en-US" altLang="zh-CN" sz="1600" dirty="0" smtClean="0">
                <a:solidFill>
                  <a:schemeClr val="bg1"/>
                </a:solidFill>
                <a:latin typeface="+mn-ea"/>
                <a:ea typeface="+mn-ea"/>
              </a:rPr>
              <a:t>1-8</a:t>
            </a:r>
            <a:r>
              <a:rPr lang="zh-CN" altLang="en-US" sz="1600" dirty="0" smtClean="0">
                <a:solidFill>
                  <a:schemeClr val="bg1"/>
                </a:solidFill>
                <a:latin typeface="+mn-ea"/>
                <a:ea typeface="+mn-ea"/>
              </a:rPr>
              <a:t>月，深圳海关</a:t>
            </a:r>
            <a:r>
              <a:rPr lang="zh-CN" altLang="en-US" sz="1600" dirty="0">
                <a:solidFill>
                  <a:schemeClr val="bg1"/>
                </a:solidFill>
                <a:latin typeface="+mn-ea"/>
                <a:ea typeface="+mn-ea"/>
              </a:rPr>
              <a:t>共办理汇总征税报关</a:t>
            </a:r>
            <a:r>
              <a:rPr lang="zh-CN" altLang="en-US" sz="1600" dirty="0" smtClean="0">
                <a:solidFill>
                  <a:schemeClr val="bg1"/>
                </a:solidFill>
                <a:latin typeface="+mn-ea"/>
                <a:ea typeface="+mn-ea"/>
              </a:rPr>
              <a:t>单</a:t>
            </a:r>
            <a:r>
              <a:rPr lang="en-US" altLang="zh-CN" sz="1600" dirty="0">
                <a:solidFill>
                  <a:schemeClr val="bg1"/>
                </a:solidFill>
                <a:latin typeface="+mn-ea"/>
                <a:ea typeface="+mn-ea"/>
              </a:rPr>
              <a:t>58.8</a:t>
            </a:r>
            <a:r>
              <a:rPr lang="zh-CN" altLang="en-US" sz="1600" dirty="0" smtClean="0">
                <a:solidFill>
                  <a:schemeClr val="bg1"/>
                </a:solidFill>
                <a:latin typeface="+mn-ea"/>
                <a:ea typeface="+mn-ea"/>
              </a:rPr>
              <a:t>万</a:t>
            </a:r>
            <a:r>
              <a:rPr lang="zh-CN" altLang="en-US" sz="1600" dirty="0">
                <a:solidFill>
                  <a:schemeClr val="bg1"/>
                </a:solidFill>
                <a:latin typeface="+mn-ea"/>
                <a:ea typeface="+mn-ea"/>
              </a:rPr>
              <a:t>份，涉及</a:t>
            </a:r>
            <a:r>
              <a:rPr lang="zh-CN" altLang="en-US" sz="1600" dirty="0" smtClean="0">
                <a:solidFill>
                  <a:schemeClr val="bg1"/>
                </a:solidFill>
                <a:latin typeface="+mn-ea"/>
                <a:ea typeface="+mn-ea"/>
              </a:rPr>
              <a:t>税款</a:t>
            </a:r>
            <a:r>
              <a:rPr lang="en-US" altLang="zh-CN" sz="1600" dirty="0">
                <a:solidFill>
                  <a:schemeClr val="bg1"/>
                </a:solidFill>
                <a:latin typeface="+mn-ea"/>
                <a:ea typeface="+mn-ea"/>
              </a:rPr>
              <a:t>607</a:t>
            </a:r>
            <a:r>
              <a:rPr lang="zh-CN" altLang="en-US" sz="1600" dirty="0" smtClean="0">
                <a:solidFill>
                  <a:schemeClr val="bg1"/>
                </a:solidFill>
                <a:latin typeface="+mn-ea"/>
                <a:ea typeface="+mn-ea"/>
              </a:rPr>
              <a:t>亿</a:t>
            </a:r>
            <a:r>
              <a:rPr lang="zh-CN" altLang="en-US" sz="1600" dirty="0">
                <a:solidFill>
                  <a:schemeClr val="bg1"/>
                </a:solidFill>
                <a:latin typeface="+mn-ea"/>
                <a:ea typeface="+mn-ea"/>
              </a:rPr>
              <a:t>元，汇总征税额占海关同期税收</a:t>
            </a:r>
            <a:r>
              <a:rPr lang="zh-CN" altLang="en-US" sz="1600" dirty="0" smtClean="0">
                <a:solidFill>
                  <a:schemeClr val="bg1"/>
                </a:solidFill>
                <a:latin typeface="+mn-ea"/>
                <a:ea typeface="+mn-ea"/>
              </a:rPr>
              <a:t>的</a:t>
            </a:r>
            <a:r>
              <a:rPr lang="en-US" altLang="zh-CN" sz="1600" dirty="0">
                <a:solidFill>
                  <a:schemeClr val="bg1"/>
                </a:solidFill>
                <a:latin typeface="+mn-ea"/>
                <a:ea typeface="+mn-ea"/>
              </a:rPr>
              <a:t>54</a:t>
            </a:r>
            <a:r>
              <a:rPr lang="en-US" altLang="zh-CN" sz="1600" dirty="0" smtClean="0">
                <a:solidFill>
                  <a:schemeClr val="bg1"/>
                </a:solidFill>
                <a:latin typeface="+mn-ea"/>
                <a:ea typeface="+mn-ea"/>
              </a:rPr>
              <a:t>%</a:t>
            </a:r>
            <a:endParaRPr lang="zh-CN" altLang="en-US" sz="1600" dirty="0">
              <a:solidFill>
                <a:schemeClr val="bg1"/>
              </a:solidFill>
              <a:latin typeface="+mn-ea"/>
              <a:ea typeface="+mn-ea"/>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881063" y="242888"/>
            <a:ext cx="5834062" cy="338532"/>
          </a:xfrm>
          <a:prstGeom prst="rect">
            <a:avLst/>
          </a:prstGeom>
          <a:noFill/>
          <a:ln>
            <a:noFill/>
          </a:ln>
          <a:effectLst/>
        </p:spPr>
        <p:txBody>
          <a:bodyPr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汇总征税</a:t>
            </a:r>
            <a:r>
              <a:rPr lang="zh-CN" altLang="en-US" sz="1600" i="0" dirty="0" smtClean="0">
                <a:latin typeface="+mn-ea"/>
                <a:ea typeface="+mn-ea"/>
              </a:rPr>
              <a:t>：两</a:t>
            </a:r>
            <a:r>
              <a:rPr lang="zh-CN" altLang="en-US" sz="1600" i="0" dirty="0">
                <a:latin typeface="+mn-ea"/>
                <a:ea typeface="+mn-ea"/>
              </a:rPr>
              <a:t>步申报的前世今生</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23" name="组合 22"/>
          <p:cNvGrpSpPr/>
          <p:nvPr/>
        </p:nvGrpSpPr>
        <p:grpSpPr>
          <a:xfrm>
            <a:off x="642910" y="857250"/>
            <a:ext cx="7858180" cy="3571888"/>
            <a:chOff x="48714" y="857250"/>
            <a:chExt cx="8505324" cy="3571888"/>
          </a:xfrm>
        </p:grpSpPr>
        <p:sp>
          <p:nvSpPr>
            <p:cNvPr id="24" name="TextBox 23"/>
            <p:cNvSpPr txBox="1"/>
            <p:nvPr/>
          </p:nvSpPr>
          <p:spPr>
            <a:xfrm>
              <a:off x="48714" y="1071552"/>
              <a:ext cx="8505324" cy="335758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endParaRPr lang="zh-CN" altLang="en-US" sz="2000" dirty="0">
                <a:solidFill>
                  <a:schemeClr val="tx1"/>
                </a:solidFill>
                <a:latin typeface="+mj-ea"/>
                <a:ea typeface="+mj-ea"/>
              </a:endParaRPr>
            </a:p>
          </p:txBody>
        </p:sp>
        <p:sp>
          <p:nvSpPr>
            <p:cNvPr id="25"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26" name="Rectangle 10"/>
            <p:cNvSpPr>
              <a:spLocks noChangeArrowheads="1"/>
            </p:cNvSpPr>
            <p:nvPr/>
          </p:nvSpPr>
          <p:spPr bwMode="auto">
            <a:xfrm>
              <a:off x="744604" y="928676"/>
              <a:ext cx="1857388"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131210" y="928676"/>
              <a:ext cx="1432962"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latin typeface="+mj-ea"/>
                  <a:ea typeface="+mj-ea"/>
                </a:rPr>
                <a:t>通关模式比较</a:t>
              </a:r>
            </a:p>
          </p:txBody>
        </p:sp>
      </p:grpSp>
      <p:graphicFrame>
        <p:nvGraphicFramePr>
          <p:cNvPr id="28" name="表格 27"/>
          <p:cNvGraphicFramePr>
            <a:graphicFrameLocks noGrp="1"/>
          </p:cNvGraphicFramePr>
          <p:nvPr/>
        </p:nvGraphicFramePr>
        <p:xfrm>
          <a:off x="857224" y="1714494"/>
          <a:ext cx="7358115" cy="2393173"/>
        </p:xfrm>
        <a:graphic>
          <a:graphicData uri="http://schemas.openxmlformats.org/drawingml/2006/table">
            <a:tbl>
              <a:tblPr firstRow="1" bandRow="1">
                <a:tableStyleId>{5C22544A-7EE6-4342-B048-85BDC9FD1C3A}</a:tableStyleId>
              </a:tblPr>
              <a:tblGrid>
                <a:gridCol w="1471623">
                  <a:extLst>
                    <a:ext uri="{9D8B030D-6E8A-4147-A177-3AD203B41FA5}">
                      <a16:colId xmlns="" xmlns:a16="http://schemas.microsoft.com/office/drawing/2014/main" val="20000"/>
                    </a:ext>
                  </a:extLst>
                </a:gridCol>
                <a:gridCol w="2943246">
                  <a:extLst>
                    <a:ext uri="{9D8B030D-6E8A-4147-A177-3AD203B41FA5}">
                      <a16:colId xmlns="" xmlns:a16="http://schemas.microsoft.com/office/drawing/2014/main" val="20001"/>
                    </a:ext>
                  </a:extLst>
                </a:gridCol>
                <a:gridCol w="2943246">
                  <a:extLst>
                    <a:ext uri="{9D8B030D-6E8A-4147-A177-3AD203B41FA5}">
                      <a16:colId xmlns="" xmlns:a16="http://schemas.microsoft.com/office/drawing/2014/main" val="20002"/>
                    </a:ext>
                  </a:extLst>
                </a:gridCol>
              </a:tblGrid>
              <a:tr h="559632">
                <a:tc>
                  <a:txBody>
                    <a:bodyPr/>
                    <a:lstStyle/>
                    <a:p>
                      <a:pPr algn="ctr"/>
                      <a:endParaRPr lang="zh-CN" altLang="en-US" sz="1400" b="1" dirty="0">
                        <a:latin typeface="+mn-ea"/>
                        <a:ea typeface="+mn-ea"/>
                      </a:endParaRPr>
                    </a:p>
                  </a:txBody>
                  <a:tcPr anchor="ctr">
                    <a:cell3D prstMaterial="dkEdge">
                      <a:bevel prst="artDeco"/>
                      <a:lightRig rig="flood" dir="t"/>
                    </a:cell3D>
                    <a:solidFill>
                      <a:schemeClr val="bg1">
                        <a:lumMod val="85000"/>
                      </a:schemeClr>
                    </a:solidFill>
                  </a:tcPr>
                </a:tc>
                <a:tc>
                  <a:txBody>
                    <a:bodyPr/>
                    <a:lstStyle/>
                    <a:p>
                      <a:pPr algn="ctr"/>
                      <a:r>
                        <a:rPr lang="zh-CN" altLang="en-US" sz="1400" b="1" kern="1200" dirty="0">
                          <a:solidFill>
                            <a:schemeClr val="bg1"/>
                          </a:solidFill>
                          <a:latin typeface="+mn-ea"/>
                          <a:ea typeface="+mn-ea"/>
                          <a:cs typeface="+mn-cs"/>
                        </a:rPr>
                        <a:t>先税后放</a:t>
                      </a:r>
                      <a:r>
                        <a:rPr lang="en-US" altLang="zh-CN" sz="1400" b="1" kern="1200" baseline="0" dirty="0">
                          <a:solidFill>
                            <a:schemeClr val="bg1"/>
                          </a:solidFill>
                          <a:latin typeface="+mn-ea"/>
                          <a:ea typeface="+mn-ea"/>
                          <a:cs typeface="+mn-cs"/>
                        </a:rPr>
                        <a:t>  </a:t>
                      </a:r>
                      <a:r>
                        <a:rPr lang="zh-CN" altLang="en-US" sz="1400" b="1" kern="1200" dirty="0">
                          <a:solidFill>
                            <a:schemeClr val="bg1"/>
                          </a:solidFill>
                          <a:latin typeface="+mn-ea"/>
                          <a:ea typeface="+mn-ea"/>
                          <a:cs typeface="+mn-cs"/>
                        </a:rPr>
                        <a:t>逐票计征</a:t>
                      </a:r>
                    </a:p>
                  </a:txBody>
                  <a:tcPr anchor="ctr">
                    <a:cell3D prstMaterial="dkEdge">
                      <a:bevel prst="artDeco"/>
                      <a:lightRig rig="flood" dir="t"/>
                    </a:cell3D>
                    <a:solidFill>
                      <a:srgbClr val="0070C0"/>
                    </a:solidFill>
                  </a:tcPr>
                </a:tc>
                <a:tc>
                  <a:txBody>
                    <a:bodyPr/>
                    <a:lstStyle/>
                    <a:p>
                      <a:pPr algn="ctr"/>
                      <a:r>
                        <a:rPr lang="zh-CN" altLang="en-US" sz="1400" b="1" kern="1200" dirty="0">
                          <a:solidFill>
                            <a:schemeClr val="bg1"/>
                          </a:solidFill>
                          <a:latin typeface="+mn-ea"/>
                          <a:ea typeface="+mn-ea"/>
                          <a:cs typeface="+mn-cs"/>
                        </a:rPr>
                        <a:t>先放后税</a:t>
                      </a:r>
                      <a:r>
                        <a:rPr lang="en-US" altLang="zh-CN" sz="1400" b="1" kern="1200" baseline="0" dirty="0">
                          <a:solidFill>
                            <a:schemeClr val="bg1"/>
                          </a:solidFill>
                          <a:latin typeface="+mn-ea"/>
                          <a:ea typeface="+mn-ea"/>
                          <a:cs typeface="+mn-cs"/>
                        </a:rPr>
                        <a:t>  </a:t>
                      </a:r>
                      <a:r>
                        <a:rPr lang="zh-CN" altLang="en-US" sz="1400" b="1" kern="1200" dirty="0">
                          <a:solidFill>
                            <a:schemeClr val="bg1"/>
                          </a:solidFill>
                          <a:latin typeface="+mn-ea"/>
                          <a:ea typeface="+mn-ea"/>
                          <a:cs typeface="+mn-cs"/>
                        </a:rPr>
                        <a:t>汇总缴纳</a:t>
                      </a:r>
                    </a:p>
                  </a:txBody>
                  <a:tcPr anchor="ctr">
                    <a:cell3D prstMaterial="dkEdge">
                      <a:bevel prst="artDeco"/>
                      <a:lightRig rig="flood" dir="t"/>
                    </a:cell3D>
                    <a:solidFill>
                      <a:srgbClr val="0070C0"/>
                    </a:solidFill>
                  </a:tcPr>
                </a:tc>
                <a:extLst>
                  <a:ext uri="{0D108BD9-81ED-4DB2-BD59-A6C34878D82A}">
                    <a16:rowId xmlns="" xmlns:a16="http://schemas.microsoft.com/office/drawing/2014/main" val="10000"/>
                  </a:ext>
                </a:extLst>
              </a:tr>
              <a:tr h="654814">
                <a:tc>
                  <a:txBody>
                    <a:bodyPr/>
                    <a:lstStyle/>
                    <a:p>
                      <a:pPr algn="ctr"/>
                      <a:r>
                        <a:rPr lang="zh-CN" altLang="en-US" sz="1400" b="1" dirty="0">
                          <a:solidFill>
                            <a:schemeClr val="bg1"/>
                          </a:solidFill>
                          <a:latin typeface="+mn-ea"/>
                          <a:ea typeface="+mn-ea"/>
                        </a:rPr>
                        <a:t>通关流程</a:t>
                      </a:r>
                    </a:p>
                  </a:txBody>
                  <a:tcPr anchor="ctr">
                    <a:cell3D prstMaterial="dkEdge">
                      <a:bevel prst="artDeco"/>
                      <a:lightRig rig="flood" dir="t"/>
                    </a:cell3D>
                    <a:solidFill>
                      <a:srgbClr val="0070C0"/>
                    </a:solidFill>
                  </a:tcPr>
                </a:tc>
                <a:tc>
                  <a:txBody>
                    <a:bodyPr/>
                    <a:lstStyle/>
                    <a:p>
                      <a:pPr algn="ctr"/>
                      <a:r>
                        <a:rPr lang="zh-CN" altLang="en-US" sz="1400" b="1" dirty="0">
                          <a:latin typeface="+mn-ea"/>
                          <a:ea typeface="+mn-ea"/>
                        </a:rPr>
                        <a:t>企业申报</a:t>
                      </a:r>
                      <a:r>
                        <a:rPr lang="en-US" altLang="zh-CN" sz="1400" b="1" dirty="0">
                          <a:latin typeface="+mn-ea"/>
                          <a:ea typeface="+mn-ea"/>
                        </a:rPr>
                        <a:t>-</a:t>
                      </a:r>
                      <a:r>
                        <a:rPr lang="zh-CN" altLang="en-US" sz="1400" b="1" dirty="0">
                          <a:latin typeface="+mn-ea"/>
                          <a:ea typeface="+mn-ea"/>
                        </a:rPr>
                        <a:t>准入判断</a:t>
                      </a:r>
                      <a:r>
                        <a:rPr lang="en-US" altLang="zh-CN" sz="1400" b="1" dirty="0">
                          <a:latin typeface="+mn-ea"/>
                          <a:ea typeface="+mn-ea"/>
                        </a:rPr>
                        <a:t>-</a:t>
                      </a:r>
                      <a:r>
                        <a:rPr lang="zh-CN" altLang="en-US" sz="1400" b="1" dirty="0">
                          <a:latin typeface="+mn-ea"/>
                          <a:ea typeface="+mn-ea"/>
                        </a:rPr>
                        <a:t>接受申报</a:t>
                      </a:r>
                      <a:r>
                        <a:rPr lang="en-US" altLang="zh-CN" sz="1400" b="1" dirty="0">
                          <a:latin typeface="+mn-ea"/>
                          <a:ea typeface="+mn-ea"/>
                        </a:rPr>
                        <a:t>-</a:t>
                      </a:r>
                    </a:p>
                    <a:p>
                      <a:pPr algn="ctr"/>
                      <a:r>
                        <a:rPr lang="zh-CN" altLang="en-US" sz="1400" b="1" dirty="0">
                          <a:latin typeface="+mn-ea"/>
                          <a:ea typeface="+mn-ea"/>
                        </a:rPr>
                        <a:t>生成税费</a:t>
                      </a:r>
                      <a:r>
                        <a:rPr lang="en-US" altLang="zh-CN" sz="1400" b="1" dirty="0">
                          <a:latin typeface="+mn-ea"/>
                          <a:ea typeface="+mn-ea"/>
                        </a:rPr>
                        <a:t>-</a:t>
                      </a:r>
                      <a:r>
                        <a:rPr lang="zh-CN" altLang="en-US" sz="1400" b="1" dirty="0">
                          <a:latin typeface="+mn-ea"/>
                          <a:ea typeface="+mn-ea"/>
                        </a:rPr>
                        <a:t>企业缴纳</a:t>
                      </a:r>
                      <a:r>
                        <a:rPr lang="en-US" altLang="zh-CN" sz="1400" b="1" dirty="0">
                          <a:latin typeface="+mn-ea"/>
                          <a:ea typeface="+mn-ea"/>
                        </a:rPr>
                        <a:t>-</a:t>
                      </a:r>
                      <a:r>
                        <a:rPr lang="zh-CN" altLang="en-US" sz="1400" b="1" dirty="0">
                          <a:latin typeface="+mn-ea"/>
                          <a:ea typeface="+mn-ea"/>
                        </a:rPr>
                        <a:t>海关放行</a:t>
                      </a:r>
                    </a:p>
                  </a:txBody>
                  <a:tcPr anchor="ctr">
                    <a:cell3D prstMaterial="dkEdge">
                      <a:bevel prst="artDeco"/>
                      <a:lightRig rig="flood" dir="t"/>
                    </a:cell3D>
                  </a:tcPr>
                </a:tc>
                <a:tc>
                  <a:txBody>
                    <a:bodyPr/>
                    <a:lstStyle/>
                    <a:p>
                      <a:pPr algn="ctr"/>
                      <a:r>
                        <a:rPr lang="zh-CN" altLang="en-US" sz="1400" b="1" kern="1200" dirty="0">
                          <a:solidFill>
                            <a:schemeClr val="dk1"/>
                          </a:solidFill>
                          <a:latin typeface="+mn-ea"/>
                          <a:ea typeface="+mn-ea"/>
                          <a:cs typeface="+mn-cs"/>
                        </a:rPr>
                        <a:t>申请担保额度</a:t>
                      </a:r>
                      <a:r>
                        <a:rPr lang="en-US" altLang="zh-CN" sz="1400" b="1" kern="1200" dirty="0">
                          <a:solidFill>
                            <a:schemeClr val="dk1"/>
                          </a:solidFill>
                          <a:latin typeface="+mn-ea"/>
                          <a:ea typeface="+mn-ea"/>
                          <a:cs typeface="+mn-cs"/>
                        </a:rPr>
                        <a:t>-</a:t>
                      </a:r>
                      <a:r>
                        <a:rPr lang="zh-CN" altLang="en-US" sz="1400" b="1" kern="1200" dirty="0">
                          <a:solidFill>
                            <a:schemeClr val="dk1"/>
                          </a:solidFill>
                          <a:latin typeface="+mn-ea"/>
                          <a:ea typeface="+mn-ea"/>
                          <a:cs typeface="+mn-cs"/>
                        </a:rPr>
                        <a:t>企业申报</a:t>
                      </a:r>
                      <a:r>
                        <a:rPr lang="en-US" altLang="zh-CN" sz="1400" b="1" kern="1200" dirty="0">
                          <a:solidFill>
                            <a:schemeClr val="dk1"/>
                          </a:solidFill>
                          <a:latin typeface="+mn-ea"/>
                          <a:ea typeface="+mn-ea"/>
                          <a:cs typeface="+mn-cs"/>
                        </a:rPr>
                        <a:t>-</a:t>
                      </a:r>
                      <a:r>
                        <a:rPr lang="zh-CN" altLang="en-US" sz="1400" b="1" kern="1200" dirty="0">
                          <a:solidFill>
                            <a:schemeClr val="dk1"/>
                          </a:solidFill>
                          <a:latin typeface="+mn-ea"/>
                          <a:ea typeface="+mn-ea"/>
                          <a:cs typeface="+mn-cs"/>
                        </a:rPr>
                        <a:t>扣减税款</a:t>
                      </a:r>
                      <a:r>
                        <a:rPr lang="en-US" altLang="zh-CN" sz="1400" b="1" kern="1200" dirty="0">
                          <a:solidFill>
                            <a:schemeClr val="dk1"/>
                          </a:solidFill>
                          <a:latin typeface="+mn-ea"/>
                          <a:ea typeface="+mn-ea"/>
                          <a:cs typeface="+mn-cs"/>
                        </a:rPr>
                        <a:t>-</a:t>
                      </a:r>
                    </a:p>
                    <a:p>
                      <a:pPr algn="ctr"/>
                      <a:r>
                        <a:rPr lang="zh-CN" altLang="en-US" sz="1400" b="1" kern="1200" dirty="0">
                          <a:solidFill>
                            <a:schemeClr val="dk1"/>
                          </a:solidFill>
                          <a:latin typeface="+mn-ea"/>
                          <a:ea typeface="+mn-ea"/>
                          <a:cs typeface="+mn-cs"/>
                        </a:rPr>
                        <a:t>海关放行</a:t>
                      </a:r>
                      <a:r>
                        <a:rPr lang="en-US" altLang="zh-CN" sz="1400" b="1" kern="1200" dirty="0">
                          <a:solidFill>
                            <a:schemeClr val="dk1"/>
                          </a:solidFill>
                          <a:latin typeface="+mn-ea"/>
                          <a:ea typeface="+mn-ea"/>
                          <a:cs typeface="+mn-cs"/>
                        </a:rPr>
                        <a:t>-</a:t>
                      </a:r>
                      <a:r>
                        <a:rPr lang="zh-CN" altLang="en-US" sz="1400" b="1" kern="1200" dirty="0">
                          <a:solidFill>
                            <a:schemeClr val="dk1"/>
                          </a:solidFill>
                          <a:latin typeface="+mn-ea"/>
                          <a:ea typeface="+mn-ea"/>
                          <a:cs typeface="+mn-cs"/>
                        </a:rPr>
                        <a:t>汇总缴纳</a:t>
                      </a:r>
                      <a:r>
                        <a:rPr lang="en-US" altLang="zh-CN" sz="1400" b="1" kern="1200" dirty="0">
                          <a:solidFill>
                            <a:schemeClr val="dk1"/>
                          </a:solidFill>
                          <a:latin typeface="+mn-ea"/>
                          <a:ea typeface="+mn-ea"/>
                          <a:cs typeface="+mn-cs"/>
                        </a:rPr>
                        <a:t>-</a:t>
                      </a:r>
                      <a:r>
                        <a:rPr lang="zh-CN" altLang="en-US" sz="1400" b="1" kern="1200" dirty="0">
                          <a:solidFill>
                            <a:schemeClr val="dk1"/>
                          </a:solidFill>
                          <a:latin typeface="+mn-ea"/>
                          <a:ea typeface="+mn-ea"/>
                          <a:cs typeface="+mn-cs"/>
                        </a:rPr>
                        <a:t>恢复额度</a:t>
                      </a:r>
                    </a:p>
                  </a:txBody>
                  <a:tcPr anchor="ctr">
                    <a:cell3D prstMaterial="dkEdge">
                      <a:bevel prst="artDeco"/>
                      <a:lightRig rig="flood" dir="t"/>
                    </a:cell3D>
                  </a:tcPr>
                </a:tc>
                <a:extLst>
                  <a:ext uri="{0D108BD9-81ED-4DB2-BD59-A6C34878D82A}">
                    <a16:rowId xmlns="" xmlns:a16="http://schemas.microsoft.com/office/drawing/2014/main" val="10001"/>
                  </a:ext>
                </a:extLst>
              </a:tr>
              <a:tr h="619095">
                <a:tc>
                  <a:txBody>
                    <a:bodyPr/>
                    <a:lstStyle/>
                    <a:p>
                      <a:pPr algn="ctr"/>
                      <a:r>
                        <a:rPr lang="zh-CN" altLang="en-US" sz="1400" b="1" kern="1200" dirty="0">
                          <a:solidFill>
                            <a:schemeClr val="bg1"/>
                          </a:solidFill>
                          <a:latin typeface="+mn-ea"/>
                          <a:ea typeface="+mn-ea"/>
                          <a:cs typeface="+mn-cs"/>
                        </a:rPr>
                        <a:t>税款缴纳</a:t>
                      </a:r>
                    </a:p>
                  </a:txBody>
                  <a:tcPr anchor="ctr">
                    <a:cell3D prstMaterial="dkEdge">
                      <a:bevel prst="artDeco"/>
                      <a:lightRig rig="flood" dir="t"/>
                    </a:cell3D>
                    <a:solidFill>
                      <a:srgbClr val="0070C0"/>
                    </a:solidFill>
                  </a:tcPr>
                </a:tc>
                <a:tc>
                  <a:txBody>
                    <a:bodyPr/>
                    <a:lstStyle/>
                    <a:p>
                      <a:pPr algn="ctr"/>
                      <a:r>
                        <a:rPr lang="zh-CN" altLang="en-US" sz="1400" b="1" dirty="0">
                          <a:solidFill>
                            <a:schemeClr val="tx1"/>
                          </a:solidFill>
                          <a:latin typeface="+mn-ea"/>
                          <a:ea typeface="+mn-ea"/>
                        </a:rPr>
                        <a:t>规定时间内逐票依次缴纳</a:t>
                      </a:r>
                    </a:p>
                  </a:txBody>
                  <a:tcPr anchor="ctr">
                    <a:cell3D prstMaterial="dkEdge">
                      <a:bevel prst="artDeco"/>
                      <a:lightRig rig="flood" dir="t"/>
                    </a:cell3D>
                  </a:tcPr>
                </a:tc>
                <a:tc>
                  <a:txBody>
                    <a:bodyPr/>
                    <a:lstStyle/>
                    <a:p>
                      <a:pPr algn="ctr"/>
                      <a:r>
                        <a:rPr lang="zh-CN" altLang="en-US" sz="1400" b="1" dirty="0">
                          <a:solidFill>
                            <a:schemeClr val="tx1"/>
                          </a:solidFill>
                          <a:latin typeface="+mn-ea"/>
                          <a:ea typeface="+mn-ea"/>
                        </a:rPr>
                        <a:t>总担保金额内系统扣减自动恢复</a:t>
                      </a:r>
                    </a:p>
                  </a:txBody>
                  <a:tcPr anchor="ctr">
                    <a:cell3D prstMaterial="dkEdge">
                      <a:bevel prst="artDeco"/>
                      <a:lightRig rig="flood" dir="t"/>
                    </a:cell3D>
                  </a:tcPr>
                </a:tc>
                <a:extLst>
                  <a:ext uri="{0D108BD9-81ED-4DB2-BD59-A6C34878D82A}">
                    <a16:rowId xmlns="" xmlns:a16="http://schemas.microsoft.com/office/drawing/2014/main" val="10002"/>
                  </a:ext>
                </a:extLst>
              </a:tr>
              <a:tr h="559632">
                <a:tc>
                  <a:txBody>
                    <a:bodyPr/>
                    <a:lstStyle/>
                    <a:p>
                      <a:pPr algn="ctr"/>
                      <a:r>
                        <a:rPr lang="zh-CN" altLang="en-US" sz="1400" b="1" kern="1200" dirty="0">
                          <a:solidFill>
                            <a:schemeClr val="bg1"/>
                          </a:solidFill>
                          <a:latin typeface="+mn-ea"/>
                          <a:ea typeface="+mn-ea"/>
                          <a:cs typeface="+mn-cs"/>
                        </a:rPr>
                        <a:t>通关成本</a:t>
                      </a:r>
                    </a:p>
                  </a:txBody>
                  <a:tcPr anchor="ctr">
                    <a:cell3D prstMaterial="dkEdge">
                      <a:bevel prst="artDeco"/>
                      <a:lightRig rig="flood" dir="t"/>
                    </a:cell3D>
                    <a:solidFill>
                      <a:srgbClr val="0070C0"/>
                    </a:solidFill>
                  </a:tcPr>
                </a:tc>
                <a:tc>
                  <a:txBody>
                    <a:bodyPr/>
                    <a:lstStyle/>
                    <a:p>
                      <a:pPr algn="ctr"/>
                      <a:r>
                        <a:rPr lang="zh-CN" altLang="en-US" sz="1400" b="1" dirty="0">
                          <a:solidFill>
                            <a:schemeClr val="tx1"/>
                          </a:solidFill>
                          <a:latin typeface="+mn-ea"/>
                          <a:ea typeface="+mn-ea"/>
                        </a:rPr>
                        <a:t>效率不高，占用流动资金量大</a:t>
                      </a:r>
                    </a:p>
                  </a:txBody>
                  <a:tcPr anchor="ctr">
                    <a:cell3D prstMaterial="dkEdge">
                      <a:bevel prst="artDeco"/>
                      <a:lightRig rig="flood" dir="t"/>
                    </a:cell3D>
                  </a:tcPr>
                </a:tc>
                <a:tc>
                  <a:txBody>
                    <a:bodyPr/>
                    <a:lstStyle/>
                    <a:p>
                      <a:pPr algn="ctr"/>
                      <a:r>
                        <a:rPr lang="zh-CN" altLang="en-US" sz="1400" b="1" dirty="0">
                          <a:solidFill>
                            <a:schemeClr val="tx1"/>
                          </a:solidFill>
                          <a:latin typeface="+mn-ea"/>
                          <a:ea typeface="+mn-ea"/>
                        </a:rPr>
                        <a:t>效率提高，缩减资金压力</a:t>
                      </a:r>
                    </a:p>
                  </a:txBody>
                  <a:tcPr anchor="ctr">
                    <a:cell3D prstMaterial="dkEdge">
                      <a:bevel prst="artDeco"/>
                      <a:lightRig rig="flood" dir="t"/>
                    </a:cell3D>
                  </a:tcPr>
                </a:tc>
                <a:extLst>
                  <a:ext uri="{0D108BD9-81ED-4DB2-BD59-A6C34878D82A}">
                    <a16:rowId xmlns="" xmlns:a16="http://schemas.microsoft.com/office/drawing/2014/main" val="10003"/>
                  </a:ext>
                </a:extLst>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881063" y="242888"/>
            <a:ext cx="5834062" cy="338532"/>
          </a:xfrm>
          <a:prstGeom prst="rect">
            <a:avLst/>
          </a:prstGeom>
          <a:noFill/>
          <a:ln>
            <a:noFill/>
          </a:ln>
          <a:effectLst/>
        </p:spPr>
        <p:txBody>
          <a:bodyPr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a:latin typeface="+mn-ea"/>
                <a:ea typeface="+mn-ea"/>
              </a:rPr>
              <a:t>汇总征税</a:t>
            </a:r>
            <a:r>
              <a:rPr lang="zh-CN" altLang="en-US" sz="1600" i="0" dirty="0" smtClean="0">
                <a:latin typeface="+mn-ea"/>
                <a:ea typeface="+mn-ea"/>
              </a:rPr>
              <a:t>：两</a:t>
            </a:r>
            <a:r>
              <a:rPr lang="zh-CN" altLang="en-US" sz="1600" i="0" dirty="0">
                <a:latin typeface="+mn-ea"/>
                <a:ea typeface="+mn-ea"/>
              </a:rPr>
              <a:t>步申报的前世今生</a:t>
            </a: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188" name="组合 187"/>
          <p:cNvGrpSpPr/>
          <p:nvPr/>
        </p:nvGrpSpPr>
        <p:grpSpPr>
          <a:xfrm>
            <a:off x="785786" y="785800"/>
            <a:ext cx="4714908" cy="1714512"/>
            <a:chOff x="642910" y="1142990"/>
            <a:chExt cx="3500462" cy="1221024"/>
          </a:xfrm>
        </p:grpSpPr>
        <p:sp>
          <p:nvSpPr>
            <p:cNvPr id="62" name="矩形 1"/>
            <p:cNvSpPr/>
            <p:nvPr/>
          </p:nvSpPr>
          <p:spPr>
            <a:xfrm>
              <a:off x="649488" y="1142990"/>
              <a:ext cx="1643078" cy="571495"/>
            </a:xfrm>
            <a:custGeom>
              <a:avLst/>
              <a:gdLst/>
              <a:ahLst/>
              <a:cxnLst/>
              <a:rect l="l" t="t" r="r" b="b"/>
              <a:pathLst>
                <a:path w="3168352" h="1584176">
                  <a:moveTo>
                    <a:pt x="0" y="0"/>
                  </a:moveTo>
                  <a:lnTo>
                    <a:pt x="3168352" y="0"/>
                  </a:lnTo>
                  <a:lnTo>
                    <a:pt x="3168352" y="3841"/>
                  </a:lnTo>
                  <a:cubicBezTo>
                    <a:pt x="2588276" y="310525"/>
                    <a:pt x="2179467" y="897330"/>
                    <a:pt x="2122331" y="1584176"/>
                  </a:cubicBezTo>
                  <a:lnTo>
                    <a:pt x="0" y="1584176"/>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67" name="矩形 7"/>
            <p:cNvSpPr/>
            <p:nvPr/>
          </p:nvSpPr>
          <p:spPr>
            <a:xfrm>
              <a:off x="2487142" y="1142990"/>
              <a:ext cx="1643074" cy="571504"/>
            </a:xfrm>
            <a:custGeom>
              <a:avLst/>
              <a:gdLst/>
              <a:ahLst/>
              <a:cxnLst/>
              <a:rect l="l" t="t" r="r" b="b"/>
              <a:pathLst>
                <a:path w="3166201" h="1584176">
                  <a:moveTo>
                    <a:pt x="0" y="0"/>
                  </a:moveTo>
                  <a:lnTo>
                    <a:pt x="3166201" y="0"/>
                  </a:lnTo>
                  <a:lnTo>
                    <a:pt x="3166201" y="1584176"/>
                  </a:lnTo>
                  <a:lnTo>
                    <a:pt x="1053993" y="1584176"/>
                  </a:lnTo>
                  <a:cubicBezTo>
                    <a:pt x="996594" y="894244"/>
                    <a:pt x="584367" y="305252"/>
                    <a:pt x="0" y="0"/>
                  </a:cubicBez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b="0" dirty="0">
                <a:solidFill>
                  <a:srgbClr val="4D4D4D"/>
                </a:solidFill>
                <a:latin typeface="方正黑体简体" panose="02010601030101010101" pitchFamily="2" charset="-122"/>
                <a:ea typeface="方正黑体简体" panose="02010601030101010101" pitchFamily="2" charset="-122"/>
              </a:endParaRPr>
            </a:p>
          </p:txBody>
        </p:sp>
        <p:sp>
          <p:nvSpPr>
            <p:cNvPr id="69" name="矩形 8"/>
            <p:cNvSpPr/>
            <p:nvPr/>
          </p:nvSpPr>
          <p:spPr>
            <a:xfrm>
              <a:off x="642910" y="1792510"/>
              <a:ext cx="1643078" cy="571504"/>
            </a:xfrm>
            <a:custGeom>
              <a:avLst/>
              <a:gdLst/>
              <a:ahLst/>
              <a:cxnLst/>
              <a:rect l="l" t="t" r="r" b="b"/>
              <a:pathLst>
                <a:path w="3149815" h="1584176">
                  <a:moveTo>
                    <a:pt x="0" y="0"/>
                  </a:moveTo>
                  <a:lnTo>
                    <a:pt x="2121681" y="0"/>
                  </a:lnTo>
                  <a:cubicBezTo>
                    <a:pt x="2173814" y="685187"/>
                    <a:pt x="2576164" y="1272266"/>
                    <a:pt x="3149815" y="1584176"/>
                  </a:cubicBezTo>
                  <a:lnTo>
                    <a:pt x="0" y="1584176"/>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a:solidFill>
                  <a:srgbClr val="4D4D4D"/>
                </a:solidFill>
                <a:latin typeface="方正黑体简体" panose="02010601030101010101" pitchFamily="2" charset="-122"/>
                <a:ea typeface="方正黑体简体" panose="02010601030101010101" pitchFamily="2" charset="-122"/>
              </a:endParaRPr>
            </a:p>
          </p:txBody>
        </p:sp>
        <p:sp>
          <p:nvSpPr>
            <p:cNvPr id="70" name="矩形 9"/>
            <p:cNvSpPr/>
            <p:nvPr/>
          </p:nvSpPr>
          <p:spPr>
            <a:xfrm>
              <a:off x="2500298" y="1792510"/>
              <a:ext cx="1643074" cy="571504"/>
            </a:xfrm>
            <a:custGeom>
              <a:avLst/>
              <a:gdLst/>
              <a:ahLst/>
              <a:cxnLst/>
              <a:rect l="l" t="t" r="r" b="b"/>
              <a:pathLst>
                <a:path w="3139691" h="1584176">
                  <a:moveTo>
                    <a:pt x="1028133" y="0"/>
                  </a:moveTo>
                  <a:lnTo>
                    <a:pt x="3139691" y="0"/>
                  </a:lnTo>
                  <a:lnTo>
                    <a:pt x="3139691" y="1584176"/>
                  </a:lnTo>
                  <a:lnTo>
                    <a:pt x="0" y="1584176"/>
                  </a:lnTo>
                  <a:cubicBezTo>
                    <a:pt x="573650" y="1272266"/>
                    <a:pt x="976000" y="685187"/>
                    <a:pt x="1028133" y="0"/>
                  </a:cubicBez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1200" b="0">
                <a:solidFill>
                  <a:srgbClr val="4D4D4D"/>
                </a:solidFill>
                <a:latin typeface="方正黑体简体" panose="02010601030101010101" pitchFamily="2" charset="-122"/>
                <a:ea typeface="方正黑体简体" panose="02010601030101010101" pitchFamily="2" charset="-122"/>
              </a:endParaRPr>
            </a:p>
          </p:txBody>
        </p:sp>
        <p:grpSp>
          <p:nvGrpSpPr>
            <p:cNvPr id="71" name="组合 70"/>
            <p:cNvGrpSpPr>
              <a:grpSpLocks/>
            </p:cNvGrpSpPr>
            <p:nvPr/>
          </p:nvGrpSpPr>
          <p:grpSpPr bwMode="auto">
            <a:xfrm>
              <a:off x="1909060" y="1260474"/>
              <a:ext cx="1006463" cy="1000132"/>
              <a:chOff x="3684373" y="1913524"/>
              <a:chExt cx="1703924" cy="1862666"/>
            </a:xfrm>
            <a:effectLst/>
          </p:grpSpPr>
          <p:sp>
            <p:nvSpPr>
              <p:cNvPr id="72" name="椭圆 71"/>
              <p:cNvSpPr>
                <a:spLocks noChangeArrowheads="1"/>
              </p:cNvSpPr>
              <p:nvPr/>
            </p:nvSpPr>
            <p:spPr bwMode="auto">
              <a:xfrm>
                <a:off x="3684373" y="1913524"/>
                <a:ext cx="1703924" cy="1862666"/>
              </a:xfrm>
              <a:prstGeom prst="ellipse">
                <a:avLst/>
              </a:prstGeom>
              <a:solidFill>
                <a:srgbClr val="0070C0"/>
              </a:solidFill>
              <a:ln w="3175" algn="ctr">
                <a:solidFill>
                  <a:srgbClr val="0070C0"/>
                </a:solidFill>
                <a:round/>
              </a:ln>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endParaRPr lang="zh-CN" altLang="en-US" sz="2000" dirty="0">
                  <a:solidFill>
                    <a:srgbClr val="C00000"/>
                  </a:solidFill>
                  <a:latin typeface="+mn-ea"/>
                  <a:ea typeface="+mn-ea"/>
                </a:endParaRPr>
              </a:p>
            </p:txBody>
          </p:sp>
          <p:sp>
            <p:nvSpPr>
              <p:cNvPr id="75" name="椭圆 74"/>
              <p:cNvSpPr>
                <a:spLocks noChangeArrowheads="1"/>
              </p:cNvSpPr>
              <p:nvPr/>
            </p:nvSpPr>
            <p:spPr bwMode="auto">
              <a:xfrm>
                <a:off x="3860995" y="2120078"/>
                <a:ext cx="1351499" cy="1470556"/>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3175" algn="ctr">
                <a:solidFill>
                  <a:srgbClr val="0070C0"/>
                </a:solidFill>
                <a:round/>
              </a:ln>
              <a:effectLst/>
            </p:spPr>
            <p:txBody>
              <a:bodyPr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defRPr/>
                </a:pPr>
                <a:r>
                  <a:rPr lang="zh-CN" altLang="en-US" sz="1400" dirty="0">
                    <a:solidFill>
                      <a:srgbClr val="C00000"/>
                    </a:solidFill>
                    <a:latin typeface="+mn-ea"/>
                    <a:ea typeface="+mn-ea"/>
                  </a:rPr>
                  <a:t>优势</a:t>
                </a:r>
              </a:p>
            </p:txBody>
          </p:sp>
        </p:grpSp>
        <p:sp>
          <p:nvSpPr>
            <p:cNvPr id="112" name="矩形 111"/>
            <p:cNvSpPr/>
            <p:nvPr/>
          </p:nvSpPr>
          <p:spPr>
            <a:xfrm>
              <a:off x="701192" y="1214428"/>
              <a:ext cx="1031051" cy="430887"/>
            </a:xfrm>
            <a:prstGeom prst="rect">
              <a:avLst/>
            </a:prstGeom>
          </p:spPr>
          <p:txBody>
            <a:bodyPr wrap="none">
              <a:spAutoFit/>
            </a:bodyPr>
            <a:lstStyle/>
            <a:p>
              <a:pPr lvl="0" algn="ctr" fontAlgn="auto"/>
              <a:r>
                <a:rPr lang="zh-CN" altLang="en-US" sz="1100" dirty="0">
                  <a:solidFill>
                    <a:schemeClr val="bg1"/>
                  </a:solidFill>
                  <a:latin typeface="+mn-ea"/>
                  <a:ea typeface="+mn-ea"/>
                </a:rPr>
                <a:t>汇总征税  </a:t>
              </a:r>
              <a:endParaRPr lang="en-US" altLang="zh-CN" sz="1100" dirty="0">
                <a:solidFill>
                  <a:schemeClr val="bg1"/>
                </a:solidFill>
                <a:latin typeface="+mn-ea"/>
                <a:ea typeface="+mn-ea"/>
              </a:endParaRPr>
            </a:p>
            <a:p>
              <a:pPr lvl="0" algn="ctr" fontAlgn="auto"/>
              <a:r>
                <a:rPr lang="zh-CN" altLang="en-US" sz="1100" dirty="0">
                  <a:solidFill>
                    <a:schemeClr val="bg1"/>
                  </a:solidFill>
                  <a:latin typeface="+mn-ea"/>
                  <a:ea typeface="+mn-ea"/>
                </a:rPr>
                <a:t>提高资金利用</a:t>
              </a:r>
            </a:p>
          </p:txBody>
        </p:sp>
        <p:sp>
          <p:nvSpPr>
            <p:cNvPr id="113" name="矩形 112"/>
            <p:cNvSpPr/>
            <p:nvPr/>
          </p:nvSpPr>
          <p:spPr>
            <a:xfrm>
              <a:off x="701192" y="1857370"/>
              <a:ext cx="1031052" cy="430887"/>
            </a:xfrm>
            <a:prstGeom prst="rect">
              <a:avLst/>
            </a:prstGeom>
          </p:spPr>
          <p:txBody>
            <a:bodyPr wrap="none">
              <a:spAutoFit/>
            </a:bodyPr>
            <a:lstStyle/>
            <a:p>
              <a:pPr lvl="0" algn="ctr" fontAlgn="auto"/>
              <a:r>
                <a:rPr lang="zh-CN" altLang="en-US" sz="1100" dirty="0">
                  <a:solidFill>
                    <a:schemeClr val="bg1"/>
                  </a:solidFill>
                  <a:latin typeface="+mn-ea"/>
                  <a:ea typeface="+mn-ea"/>
                </a:rPr>
                <a:t>先放后税 </a:t>
              </a:r>
              <a:endParaRPr lang="en-US" altLang="zh-CN" sz="1100" dirty="0">
                <a:solidFill>
                  <a:schemeClr val="bg1"/>
                </a:solidFill>
                <a:latin typeface="+mn-ea"/>
                <a:ea typeface="+mn-ea"/>
              </a:endParaRPr>
            </a:p>
            <a:p>
              <a:pPr lvl="0" algn="ctr" fontAlgn="auto"/>
              <a:r>
                <a:rPr lang="zh-CN" altLang="en-US" sz="1100" dirty="0">
                  <a:solidFill>
                    <a:schemeClr val="bg1"/>
                  </a:solidFill>
                  <a:latin typeface="+mn-ea"/>
                  <a:ea typeface="+mn-ea"/>
                </a:rPr>
                <a:t>压缩通关时间</a:t>
              </a:r>
            </a:p>
          </p:txBody>
        </p:sp>
        <p:sp>
          <p:nvSpPr>
            <p:cNvPr id="114" name="矩形 113"/>
            <p:cNvSpPr/>
            <p:nvPr/>
          </p:nvSpPr>
          <p:spPr>
            <a:xfrm>
              <a:off x="3058646" y="1214428"/>
              <a:ext cx="1031051" cy="430887"/>
            </a:xfrm>
            <a:prstGeom prst="rect">
              <a:avLst/>
            </a:prstGeom>
          </p:spPr>
          <p:txBody>
            <a:bodyPr wrap="none">
              <a:spAutoFit/>
            </a:bodyPr>
            <a:lstStyle/>
            <a:p>
              <a:pPr lvl="0" algn="ctr" fontAlgn="auto"/>
              <a:r>
                <a:rPr lang="zh-CN" altLang="en-US" sz="1100" dirty="0">
                  <a:solidFill>
                    <a:schemeClr val="bg1"/>
                  </a:solidFill>
                  <a:latin typeface="+mn-ea"/>
                  <a:ea typeface="+mn-ea"/>
                </a:rPr>
                <a:t>循环使用</a:t>
              </a:r>
              <a:endParaRPr lang="en-US" altLang="zh-CN" sz="1100" dirty="0">
                <a:solidFill>
                  <a:schemeClr val="bg1"/>
                </a:solidFill>
                <a:latin typeface="+mn-ea"/>
                <a:ea typeface="+mn-ea"/>
              </a:endParaRPr>
            </a:p>
            <a:p>
              <a:pPr lvl="0" algn="ctr" fontAlgn="auto"/>
              <a:r>
                <a:rPr lang="zh-CN" altLang="en-US" sz="1100" dirty="0">
                  <a:solidFill>
                    <a:schemeClr val="bg1"/>
                  </a:solidFill>
                  <a:latin typeface="+mn-ea"/>
                  <a:ea typeface="+mn-ea"/>
                </a:rPr>
                <a:t>额度智能恢复</a:t>
              </a:r>
            </a:p>
          </p:txBody>
        </p:sp>
        <p:sp>
          <p:nvSpPr>
            <p:cNvPr id="115" name="矩形 114"/>
            <p:cNvSpPr/>
            <p:nvPr/>
          </p:nvSpPr>
          <p:spPr>
            <a:xfrm>
              <a:off x="3058646" y="1857370"/>
              <a:ext cx="1031051" cy="430887"/>
            </a:xfrm>
            <a:prstGeom prst="rect">
              <a:avLst/>
            </a:prstGeom>
          </p:spPr>
          <p:txBody>
            <a:bodyPr wrap="none">
              <a:spAutoFit/>
            </a:bodyPr>
            <a:lstStyle/>
            <a:p>
              <a:pPr lvl="0" algn="ctr" fontAlgn="auto"/>
              <a:r>
                <a:rPr lang="zh-CN" altLang="en-US" sz="1100" dirty="0">
                  <a:solidFill>
                    <a:schemeClr val="bg1"/>
                  </a:solidFill>
                  <a:latin typeface="+mn-ea"/>
                  <a:ea typeface="+mn-ea"/>
                </a:rPr>
                <a:t>属地申请</a:t>
              </a:r>
              <a:endParaRPr lang="en-US" altLang="zh-CN" sz="1100" dirty="0">
                <a:solidFill>
                  <a:schemeClr val="bg1"/>
                </a:solidFill>
                <a:latin typeface="+mn-ea"/>
                <a:ea typeface="+mn-ea"/>
              </a:endParaRPr>
            </a:p>
            <a:p>
              <a:pPr lvl="0" algn="ctr" fontAlgn="auto"/>
              <a:r>
                <a:rPr lang="zh-CN" altLang="en-US" sz="1100" dirty="0">
                  <a:solidFill>
                    <a:schemeClr val="bg1"/>
                  </a:solidFill>
                  <a:latin typeface="+mn-ea"/>
                  <a:ea typeface="+mn-ea"/>
                </a:rPr>
                <a:t>全国口岸通用</a:t>
              </a:r>
            </a:p>
          </p:txBody>
        </p:sp>
      </p:grpSp>
      <p:grpSp>
        <p:nvGrpSpPr>
          <p:cNvPr id="73" name="组合 72"/>
          <p:cNvGrpSpPr/>
          <p:nvPr/>
        </p:nvGrpSpPr>
        <p:grpSpPr>
          <a:xfrm>
            <a:off x="4143372" y="2714626"/>
            <a:ext cx="4429156" cy="1785950"/>
            <a:chOff x="837490" y="2643188"/>
            <a:chExt cx="4234576" cy="1714512"/>
          </a:xfrm>
        </p:grpSpPr>
        <p:grpSp>
          <p:nvGrpSpPr>
            <p:cNvPr id="68" name="组合 67"/>
            <p:cNvGrpSpPr/>
            <p:nvPr/>
          </p:nvGrpSpPr>
          <p:grpSpPr>
            <a:xfrm>
              <a:off x="837490" y="2643188"/>
              <a:ext cx="3786214" cy="1714512"/>
              <a:chOff x="837490" y="2643188"/>
              <a:chExt cx="3786214" cy="1714512"/>
            </a:xfrm>
          </p:grpSpPr>
          <p:grpSp>
            <p:nvGrpSpPr>
              <p:cNvPr id="126" name="组合 88"/>
              <p:cNvGrpSpPr/>
              <p:nvPr/>
            </p:nvGrpSpPr>
            <p:grpSpPr>
              <a:xfrm>
                <a:off x="837490" y="2643188"/>
                <a:ext cx="766772" cy="785818"/>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28" name="椭圆 127"/>
                <p:cNvSpPr/>
                <p:nvPr/>
              </p:nvSpPr>
              <p:spPr>
                <a:xfrm>
                  <a:off x="304800" y="760411"/>
                  <a:ext cx="3825871"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grpSp>
            <p:nvGrpSpPr>
              <p:cNvPr id="116" name="组合 5"/>
              <p:cNvGrpSpPr>
                <a:grpSpLocks/>
              </p:cNvGrpSpPr>
              <p:nvPr/>
            </p:nvGrpSpPr>
            <p:grpSpPr bwMode="auto">
              <a:xfrm>
                <a:off x="980366" y="2857502"/>
                <a:ext cx="478571" cy="357190"/>
                <a:chOff x="4296568" y="1174750"/>
                <a:chExt cx="357187" cy="287337"/>
              </a:xfrm>
            </p:grpSpPr>
            <p:sp>
              <p:nvSpPr>
                <p:cNvPr id="117" name="Freeform 3109"/>
                <p:cNvSpPr>
                  <a:spLocks/>
                </p:cNvSpPr>
                <p:nvPr/>
              </p:nvSpPr>
              <p:spPr bwMode="auto">
                <a:xfrm>
                  <a:off x="4490243" y="1228725"/>
                  <a:ext cx="53975" cy="125413"/>
                </a:xfrm>
                <a:custGeom>
                  <a:avLst/>
                  <a:gdLst>
                    <a:gd name="T0" fmla="*/ 2147483647 w 7"/>
                    <a:gd name="T1" fmla="*/ 2147483647 h 16"/>
                    <a:gd name="T2" fmla="*/ 2147483647 w 7"/>
                    <a:gd name="T3" fmla="*/ 0 h 16"/>
                    <a:gd name="T4" fmla="*/ 2147483647 w 7"/>
                    <a:gd name="T5" fmla="*/ 0 h 16"/>
                    <a:gd name="T6" fmla="*/ 2147483647 w 7"/>
                    <a:gd name="T7" fmla="*/ 2147483647 h 16"/>
                    <a:gd name="T8" fmla="*/ 2147483647 w 7"/>
                    <a:gd name="T9" fmla="*/ 2147483647 h 16"/>
                    <a:gd name="T10" fmla="*/ 0 w 7"/>
                    <a:gd name="T11" fmla="*/ 2147483647 h 16"/>
                    <a:gd name="T12" fmla="*/ 0 w 7"/>
                    <a:gd name="T13" fmla="*/ 2147483647 h 16"/>
                    <a:gd name="T14" fmla="*/ 2147483647 w 7"/>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6"/>
                    <a:gd name="T26" fmla="*/ 7 w 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6">
                      <a:moveTo>
                        <a:pt x="1" y="1"/>
                      </a:moveTo>
                      <a:cubicBezTo>
                        <a:pt x="1" y="0"/>
                        <a:pt x="1" y="0"/>
                        <a:pt x="1" y="0"/>
                      </a:cubicBezTo>
                      <a:cubicBezTo>
                        <a:pt x="5" y="0"/>
                        <a:pt x="5" y="0"/>
                        <a:pt x="5" y="0"/>
                      </a:cubicBezTo>
                      <a:cubicBezTo>
                        <a:pt x="6" y="0"/>
                        <a:pt x="6" y="0"/>
                        <a:pt x="6" y="1"/>
                      </a:cubicBezTo>
                      <a:cubicBezTo>
                        <a:pt x="6" y="5"/>
                        <a:pt x="6" y="10"/>
                        <a:pt x="7" y="14"/>
                      </a:cubicBezTo>
                      <a:cubicBezTo>
                        <a:pt x="0" y="16"/>
                        <a:pt x="0" y="16"/>
                        <a:pt x="0" y="16"/>
                      </a:cubicBezTo>
                      <a:cubicBezTo>
                        <a:pt x="0" y="15"/>
                        <a:pt x="0" y="14"/>
                        <a:pt x="0" y="14"/>
                      </a:cubicBezTo>
                      <a:cubicBezTo>
                        <a:pt x="0" y="10"/>
                        <a:pt x="1" y="5"/>
                        <a:pt x="1" y="1"/>
                      </a:cubicBezTo>
                      <a:close/>
                    </a:path>
                  </a:pathLst>
                </a:custGeom>
                <a:solidFill>
                  <a:srgbClr val="5F697D"/>
                </a:solidFill>
                <a:ln w="9525">
                  <a:noFill/>
                  <a:round/>
                  <a:headEnd/>
                  <a:tailEnd/>
                </a:ln>
              </p:spPr>
              <p:txBody>
                <a:bodyPr/>
                <a:lstStyle/>
                <a:p>
                  <a:endParaRPr lang="zh-CN" altLang="en-US"/>
                </a:p>
              </p:txBody>
            </p:sp>
            <p:sp>
              <p:nvSpPr>
                <p:cNvPr id="118" name="Freeform 3110"/>
                <p:cNvSpPr>
                  <a:spLocks/>
                </p:cNvSpPr>
                <p:nvPr/>
              </p:nvSpPr>
              <p:spPr bwMode="auto">
                <a:xfrm>
                  <a:off x="4498181" y="1174750"/>
                  <a:ext cx="117475" cy="53975"/>
                </a:xfrm>
                <a:custGeom>
                  <a:avLst/>
                  <a:gdLst>
                    <a:gd name="T0" fmla="*/ 2147483647 w 15"/>
                    <a:gd name="T1" fmla="*/ 0 h 7"/>
                    <a:gd name="T2" fmla="*/ 2147483647 w 15"/>
                    <a:gd name="T3" fmla="*/ 2147483647 h 7"/>
                    <a:gd name="T4" fmla="*/ 2147483647 w 15"/>
                    <a:gd name="T5" fmla="*/ 2147483647 h 7"/>
                    <a:gd name="T6" fmla="*/ 2147483647 w 15"/>
                    <a:gd name="T7" fmla="*/ 2147483647 h 7"/>
                    <a:gd name="T8" fmla="*/ 2147483647 w 15"/>
                    <a:gd name="T9" fmla="*/ 2147483647 h 7"/>
                    <a:gd name="T10" fmla="*/ 0 w 15"/>
                    <a:gd name="T11" fmla="*/ 2147483647 h 7"/>
                    <a:gd name="T12" fmla="*/ 0 w 15"/>
                    <a:gd name="T13" fmla="*/ 2147483647 h 7"/>
                    <a:gd name="T14" fmla="*/ 2147483647 w 15"/>
                    <a:gd name="T15" fmla="*/ 2147483647 h 7"/>
                    <a:gd name="T16" fmla="*/ 2147483647 w 15"/>
                    <a:gd name="T17" fmla="*/ 2147483647 h 7"/>
                    <a:gd name="T18" fmla="*/ 2147483647 w 15"/>
                    <a:gd name="T19" fmla="*/ 2147483647 h 7"/>
                    <a:gd name="T20" fmla="*/ 2147483647 w 15"/>
                    <a:gd name="T21" fmla="*/ 2147483647 h 7"/>
                    <a:gd name="T22" fmla="*/ 2147483647 w 15"/>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7"/>
                    <a:gd name="T38" fmla="*/ 15 w 15"/>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7">
                      <a:moveTo>
                        <a:pt x="11" y="0"/>
                      </a:moveTo>
                      <a:cubicBezTo>
                        <a:pt x="13" y="0"/>
                        <a:pt x="15" y="2"/>
                        <a:pt x="14" y="4"/>
                      </a:cubicBezTo>
                      <a:cubicBezTo>
                        <a:pt x="14" y="5"/>
                        <a:pt x="14" y="6"/>
                        <a:pt x="14" y="6"/>
                      </a:cubicBezTo>
                      <a:cubicBezTo>
                        <a:pt x="13" y="7"/>
                        <a:pt x="13" y="7"/>
                        <a:pt x="13" y="7"/>
                      </a:cubicBezTo>
                      <a:cubicBezTo>
                        <a:pt x="1" y="7"/>
                        <a:pt x="1" y="7"/>
                        <a:pt x="1" y="7"/>
                      </a:cubicBezTo>
                      <a:cubicBezTo>
                        <a:pt x="1" y="7"/>
                        <a:pt x="0" y="6"/>
                        <a:pt x="0" y="6"/>
                      </a:cubicBezTo>
                      <a:cubicBezTo>
                        <a:pt x="0" y="6"/>
                        <a:pt x="0" y="6"/>
                        <a:pt x="0" y="5"/>
                      </a:cubicBezTo>
                      <a:cubicBezTo>
                        <a:pt x="0" y="4"/>
                        <a:pt x="2" y="3"/>
                        <a:pt x="3" y="3"/>
                      </a:cubicBezTo>
                      <a:cubicBezTo>
                        <a:pt x="4" y="3"/>
                        <a:pt x="4" y="3"/>
                        <a:pt x="5" y="3"/>
                      </a:cubicBezTo>
                      <a:cubicBezTo>
                        <a:pt x="5" y="3"/>
                        <a:pt x="6" y="2"/>
                        <a:pt x="6" y="2"/>
                      </a:cubicBezTo>
                      <a:cubicBezTo>
                        <a:pt x="7" y="2"/>
                        <a:pt x="7" y="2"/>
                        <a:pt x="7" y="2"/>
                      </a:cubicBezTo>
                      <a:cubicBezTo>
                        <a:pt x="8" y="1"/>
                        <a:pt x="9" y="0"/>
                        <a:pt x="11" y="0"/>
                      </a:cubicBezTo>
                      <a:close/>
                    </a:path>
                  </a:pathLst>
                </a:custGeom>
                <a:solidFill>
                  <a:schemeClr val="bg1">
                    <a:lumMod val="50000"/>
                  </a:schemeClr>
                </a:solidFill>
                <a:ln w="9525">
                  <a:noFill/>
                  <a:round/>
                  <a:headEnd/>
                  <a:tailEnd/>
                </a:ln>
              </p:spPr>
              <p:txBody>
                <a:bodyPr/>
                <a:lstStyle/>
                <a:p>
                  <a:endParaRPr lang="zh-CN" altLang="en-US"/>
                </a:p>
              </p:txBody>
            </p:sp>
            <p:sp>
              <p:nvSpPr>
                <p:cNvPr id="119" name="Freeform 3111"/>
                <p:cNvSpPr>
                  <a:spLocks/>
                </p:cNvSpPr>
                <p:nvPr/>
              </p:nvSpPr>
              <p:spPr bwMode="auto">
                <a:xfrm>
                  <a:off x="4304506" y="1174750"/>
                  <a:ext cx="61912" cy="265113"/>
                </a:xfrm>
                <a:custGeom>
                  <a:avLst/>
                  <a:gdLst>
                    <a:gd name="T0" fmla="*/ 2147483647 w 8"/>
                    <a:gd name="T1" fmla="*/ 2147483647 h 34"/>
                    <a:gd name="T2" fmla="*/ 2147483647 w 8"/>
                    <a:gd name="T3" fmla="*/ 0 h 34"/>
                    <a:gd name="T4" fmla="*/ 2147483647 w 8"/>
                    <a:gd name="T5" fmla="*/ 0 h 34"/>
                    <a:gd name="T6" fmla="*/ 2147483647 w 8"/>
                    <a:gd name="T7" fmla="*/ 2147483647 h 34"/>
                    <a:gd name="T8" fmla="*/ 0 w 8"/>
                    <a:gd name="T9" fmla="*/ 2147483647 h 34"/>
                    <a:gd name="T10" fmla="*/ 2147483647 w 8"/>
                    <a:gd name="T11" fmla="*/ 2147483647 h 34"/>
                    <a:gd name="T12" fmla="*/ 2147483647 w 8"/>
                    <a:gd name="T13" fmla="*/ 2147483647 h 34"/>
                    <a:gd name="T14" fmla="*/ 0 60000 65536"/>
                    <a:gd name="T15" fmla="*/ 0 60000 65536"/>
                    <a:gd name="T16" fmla="*/ 0 60000 65536"/>
                    <a:gd name="T17" fmla="*/ 0 60000 65536"/>
                    <a:gd name="T18" fmla="*/ 0 60000 65536"/>
                    <a:gd name="T19" fmla="*/ 0 60000 65536"/>
                    <a:gd name="T20" fmla="*/ 0 60000 65536"/>
                    <a:gd name="T21" fmla="*/ 0 w 8"/>
                    <a:gd name="T22" fmla="*/ 0 h 34"/>
                    <a:gd name="T23" fmla="*/ 8 w 8"/>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4">
                      <a:moveTo>
                        <a:pt x="7" y="1"/>
                      </a:moveTo>
                      <a:cubicBezTo>
                        <a:pt x="7" y="0"/>
                        <a:pt x="6" y="0"/>
                        <a:pt x="6" y="0"/>
                      </a:cubicBezTo>
                      <a:cubicBezTo>
                        <a:pt x="2" y="0"/>
                        <a:pt x="2" y="0"/>
                        <a:pt x="2" y="0"/>
                      </a:cubicBezTo>
                      <a:cubicBezTo>
                        <a:pt x="2" y="0"/>
                        <a:pt x="2" y="0"/>
                        <a:pt x="2" y="1"/>
                      </a:cubicBezTo>
                      <a:cubicBezTo>
                        <a:pt x="1" y="12"/>
                        <a:pt x="1" y="23"/>
                        <a:pt x="0" y="34"/>
                      </a:cubicBezTo>
                      <a:cubicBezTo>
                        <a:pt x="8" y="34"/>
                        <a:pt x="8" y="34"/>
                        <a:pt x="8" y="34"/>
                      </a:cubicBezTo>
                      <a:cubicBezTo>
                        <a:pt x="8" y="23"/>
                        <a:pt x="7" y="12"/>
                        <a:pt x="7" y="1"/>
                      </a:cubicBezTo>
                      <a:close/>
                    </a:path>
                  </a:pathLst>
                </a:custGeom>
                <a:solidFill>
                  <a:srgbClr val="2C3E50"/>
                </a:solidFill>
                <a:ln w="9525">
                  <a:noFill/>
                  <a:round/>
                  <a:headEnd/>
                  <a:tailEnd/>
                </a:ln>
              </p:spPr>
              <p:txBody>
                <a:bodyPr/>
                <a:lstStyle/>
                <a:p>
                  <a:endParaRPr lang="zh-CN" altLang="en-US"/>
                </a:p>
              </p:txBody>
            </p:sp>
            <p:sp>
              <p:nvSpPr>
                <p:cNvPr id="120" name="Freeform 3112"/>
                <p:cNvSpPr>
                  <a:spLocks/>
                </p:cNvSpPr>
                <p:nvPr/>
              </p:nvSpPr>
              <p:spPr bwMode="auto">
                <a:xfrm>
                  <a:off x="4404518" y="1206500"/>
                  <a:ext cx="55562" cy="147638"/>
                </a:xfrm>
                <a:custGeom>
                  <a:avLst/>
                  <a:gdLst>
                    <a:gd name="T0" fmla="*/ 2147483647 w 7"/>
                    <a:gd name="T1" fmla="*/ 0 h 19"/>
                    <a:gd name="T2" fmla="*/ 2147483647 w 7"/>
                    <a:gd name="T3" fmla="*/ 0 h 19"/>
                    <a:gd name="T4" fmla="*/ 2147483647 w 7"/>
                    <a:gd name="T5" fmla="*/ 0 h 19"/>
                    <a:gd name="T6" fmla="*/ 2147483647 w 7"/>
                    <a:gd name="T7" fmla="*/ 0 h 19"/>
                    <a:gd name="T8" fmla="*/ 2147483647 w 7"/>
                    <a:gd name="T9" fmla="*/ 2147483647 h 19"/>
                    <a:gd name="T10" fmla="*/ 0 w 7"/>
                    <a:gd name="T11" fmla="*/ 2147483647 h 19"/>
                    <a:gd name="T12" fmla="*/ 2147483647 w 7"/>
                    <a:gd name="T13" fmla="*/ 0 h 19"/>
                    <a:gd name="T14" fmla="*/ 0 60000 65536"/>
                    <a:gd name="T15" fmla="*/ 0 60000 65536"/>
                    <a:gd name="T16" fmla="*/ 0 60000 65536"/>
                    <a:gd name="T17" fmla="*/ 0 60000 65536"/>
                    <a:gd name="T18" fmla="*/ 0 60000 65536"/>
                    <a:gd name="T19" fmla="*/ 0 60000 65536"/>
                    <a:gd name="T20" fmla="*/ 0 60000 65536"/>
                    <a:gd name="T21" fmla="*/ 0 w 7"/>
                    <a:gd name="T22" fmla="*/ 0 h 19"/>
                    <a:gd name="T23" fmla="*/ 7 w 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9">
                      <a:moveTo>
                        <a:pt x="1" y="0"/>
                      </a:moveTo>
                      <a:cubicBezTo>
                        <a:pt x="1" y="0"/>
                        <a:pt x="1" y="0"/>
                        <a:pt x="1" y="0"/>
                      </a:cubicBezTo>
                      <a:cubicBezTo>
                        <a:pt x="5" y="0"/>
                        <a:pt x="5" y="0"/>
                        <a:pt x="5" y="0"/>
                      </a:cubicBezTo>
                      <a:cubicBezTo>
                        <a:pt x="6" y="0"/>
                        <a:pt x="6" y="0"/>
                        <a:pt x="6" y="0"/>
                      </a:cubicBezTo>
                      <a:cubicBezTo>
                        <a:pt x="6" y="6"/>
                        <a:pt x="6" y="12"/>
                        <a:pt x="7" y="17"/>
                      </a:cubicBezTo>
                      <a:cubicBezTo>
                        <a:pt x="0" y="19"/>
                        <a:pt x="0" y="19"/>
                        <a:pt x="0" y="19"/>
                      </a:cubicBezTo>
                      <a:cubicBezTo>
                        <a:pt x="0" y="13"/>
                        <a:pt x="1" y="6"/>
                        <a:pt x="1" y="0"/>
                      </a:cubicBezTo>
                      <a:close/>
                    </a:path>
                  </a:pathLst>
                </a:custGeom>
                <a:solidFill>
                  <a:srgbClr val="3D566E"/>
                </a:solidFill>
                <a:ln w="9525">
                  <a:noFill/>
                  <a:round/>
                  <a:headEnd/>
                  <a:tailEnd/>
                </a:ln>
              </p:spPr>
              <p:txBody>
                <a:bodyPr/>
                <a:lstStyle/>
                <a:p>
                  <a:endParaRPr lang="zh-CN" altLang="en-US"/>
                </a:p>
              </p:txBody>
            </p:sp>
            <p:sp>
              <p:nvSpPr>
                <p:cNvPr id="121" name="Freeform 3113"/>
                <p:cNvSpPr>
                  <a:spLocks/>
                </p:cNvSpPr>
                <p:nvPr/>
              </p:nvSpPr>
              <p:spPr bwMode="auto">
                <a:xfrm>
                  <a:off x="4296568" y="1439862"/>
                  <a:ext cx="357187" cy="22225"/>
                </a:xfrm>
                <a:custGeom>
                  <a:avLst/>
                  <a:gdLst>
                    <a:gd name="T0" fmla="*/ 0 w 46"/>
                    <a:gd name="T1" fmla="*/ 2147483647 h 3"/>
                    <a:gd name="T2" fmla="*/ 0 w 46"/>
                    <a:gd name="T3" fmla="*/ 2147483647 h 3"/>
                    <a:gd name="T4" fmla="*/ 0 w 46"/>
                    <a:gd name="T5" fmla="*/ 0 h 3"/>
                    <a:gd name="T6" fmla="*/ 2147483647 w 46"/>
                    <a:gd name="T7" fmla="*/ 0 h 3"/>
                    <a:gd name="T8" fmla="*/ 2147483647 w 46"/>
                    <a:gd name="T9" fmla="*/ 2147483647 h 3"/>
                    <a:gd name="T10" fmla="*/ 2147483647 w 46"/>
                    <a:gd name="T11" fmla="*/ 2147483647 h 3"/>
                    <a:gd name="T12" fmla="*/ 2147483647 w 46"/>
                    <a:gd name="T13" fmla="*/ 2147483647 h 3"/>
                    <a:gd name="T14" fmla="*/ 0 w 46"/>
                    <a:gd name="T15" fmla="*/ 2147483647 h 3"/>
                    <a:gd name="T16" fmla="*/ 0 w 46"/>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
                    <a:gd name="T29" fmla="*/ 46 w 4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
                      <a:moveTo>
                        <a:pt x="0" y="3"/>
                      </a:moveTo>
                      <a:cubicBezTo>
                        <a:pt x="0" y="1"/>
                        <a:pt x="0" y="1"/>
                        <a:pt x="0" y="1"/>
                      </a:cubicBezTo>
                      <a:cubicBezTo>
                        <a:pt x="0" y="1"/>
                        <a:pt x="0" y="0"/>
                        <a:pt x="0" y="0"/>
                      </a:cubicBezTo>
                      <a:cubicBezTo>
                        <a:pt x="46" y="0"/>
                        <a:pt x="46" y="0"/>
                        <a:pt x="46" y="0"/>
                      </a:cubicBezTo>
                      <a:cubicBezTo>
                        <a:pt x="46" y="0"/>
                        <a:pt x="46" y="1"/>
                        <a:pt x="46" y="1"/>
                      </a:cubicBezTo>
                      <a:cubicBezTo>
                        <a:pt x="46" y="3"/>
                        <a:pt x="46" y="3"/>
                        <a:pt x="46" y="3"/>
                      </a:cubicBezTo>
                      <a:cubicBezTo>
                        <a:pt x="46" y="3"/>
                        <a:pt x="46" y="3"/>
                        <a:pt x="46" y="3"/>
                      </a:cubicBezTo>
                      <a:cubicBezTo>
                        <a:pt x="0" y="3"/>
                        <a:pt x="0" y="3"/>
                        <a:pt x="0" y="3"/>
                      </a:cubicBezTo>
                      <a:cubicBezTo>
                        <a:pt x="0" y="3"/>
                        <a:pt x="0" y="3"/>
                        <a:pt x="0" y="3"/>
                      </a:cubicBezTo>
                      <a:close/>
                    </a:path>
                  </a:pathLst>
                </a:custGeom>
                <a:solidFill>
                  <a:srgbClr val="2C3E50"/>
                </a:solidFill>
                <a:ln w="9525">
                  <a:noFill/>
                  <a:round/>
                  <a:headEnd/>
                  <a:tailEnd/>
                </a:ln>
              </p:spPr>
              <p:txBody>
                <a:bodyPr/>
                <a:lstStyle/>
                <a:p>
                  <a:endParaRPr lang="zh-CN" altLang="en-US"/>
                </a:p>
              </p:txBody>
            </p:sp>
            <p:sp>
              <p:nvSpPr>
                <p:cNvPr id="122" name="Freeform 3114"/>
                <p:cNvSpPr>
                  <a:spLocks/>
                </p:cNvSpPr>
                <p:nvPr/>
              </p:nvSpPr>
              <p:spPr bwMode="auto">
                <a:xfrm>
                  <a:off x="4374356" y="1338262"/>
                  <a:ext cx="271462" cy="101600"/>
                </a:xfrm>
                <a:custGeom>
                  <a:avLst/>
                  <a:gdLst>
                    <a:gd name="T0" fmla="*/ 0 w 35"/>
                    <a:gd name="T1" fmla="*/ 2147483647 h 13"/>
                    <a:gd name="T2" fmla="*/ 0 w 35"/>
                    <a:gd name="T3" fmla="*/ 2147483647 h 13"/>
                    <a:gd name="T4" fmla="*/ 2147483647 w 35"/>
                    <a:gd name="T5" fmla="*/ 2147483647 h 13"/>
                    <a:gd name="T6" fmla="*/ 2147483647 w 35"/>
                    <a:gd name="T7" fmla="*/ 0 h 13"/>
                    <a:gd name="T8" fmla="*/ 2147483647 w 35"/>
                    <a:gd name="T9" fmla="*/ 2147483647 h 13"/>
                    <a:gd name="T10" fmla="*/ 2147483647 w 35"/>
                    <a:gd name="T11" fmla="*/ 0 h 13"/>
                    <a:gd name="T12" fmla="*/ 2147483647 w 35"/>
                    <a:gd name="T13" fmla="*/ 2147483647 h 13"/>
                    <a:gd name="T14" fmla="*/ 2147483647 w 35"/>
                    <a:gd name="T15" fmla="*/ 0 h 13"/>
                    <a:gd name="T16" fmla="*/ 2147483647 w 35"/>
                    <a:gd name="T17" fmla="*/ 0 h 13"/>
                    <a:gd name="T18" fmla="*/ 2147483647 w 35"/>
                    <a:gd name="T19" fmla="*/ 2147483647 h 13"/>
                    <a:gd name="T20" fmla="*/ 0 w 35"/>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3"/>
                    <a:gd name="T35" fmla="*/ 35 w 3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3">
                      <a:moveTo>
                        <a:pt x="0" y="13"/>
                      </a:moveTo>
                      <a:cubicBezTo>
                        <a:pt x="0" y="10"/>
                        <a:pt x="0" y="6"/>
                        <a:pt x="0" y="3"/>
                      </a:cubicBezTo>
                      <a:cubicBezTo>
                        <a:pt x="0" y="2"/>
                        <a:pt x="1" y="2"/>
                        <a:pt x="1" y="2"/>
                      </a:cubicBezTo>
                      <a:cubicBezTo>
                        <a:pt x="12" y="0"/>
                        <a:pt x="12" y="0"/>
                        <a:pt x="12" y="0"/>
                      </a:cubicBezTo>
                      <a:cubicBezTo>
                        <a:pt x="12" y="2"/>
                        <a:pt x="12" y="2"/>
                        <a:pt x="12" y="2"/>
                      </a:cubicBezTo>
                      <a:cubicBezTo>
                        <a:pt x="23" y="0"/>
                        <a:pt x="23" y="0"/>
                        <a:pt x="23" y="0"/>
                      </a:cubicBezTo>
                      <a:cubicBezTo>
                        <a:pt x="23" y="2"/>
                        <a:pt x="23" y="2"/>
                        <a:pt x="23" y="2"/>
                      </a:cubicBezTo>
                      <a:cubicBezTo>
                        <a:pt x="34" y="0"/>
                        <a:pt x="34" y="0"/>
                        <a:pt x="34" y="0"/>
                      </a:cubicBezTo>
                      <a:cubicBezTo>
                        <a:pt x="34" y="0"/>
                        <a:pt x="35" y="0"/>
                        <a:pt x="35" y="0"/>
                      </a:cubicBezTo>
                      <a:cubicBezTo>
                        <a:pt x="35" y="4"/>
                        <a:pt x="35" y="10"/>
                        <a:pt x="35" y="13"/>
                      </a:cubicBezTo>
                      <a:cubicBezTo>
                        <a:pt x="23" y="13"/>
                        <a:pt x="12" y="13"/>
                        <a:pt x="0" y="13"/>
                      </a:cubicBezTo>
                      <a:close/>
                    </a:path>
                  </a:pathLst>
                </a:custGeom>
                <a:solidFill>
                  <a:srgbClr val="ECF0F1"/>
                </a:solidFill>
                <a:ln w="9525">
                  <a:noFill/>
                  <a:round/>
                  <a:headEnd/>
                  <a:tailEnd/>
                </a:ln>
              </p:spPr>
              <p:txBody>
                <a:bodyPr/>
                <a:lstStyle/>
                <a:p>
                  <a:endParaRPr lang="zh-CN" altLang="en-US"/>
                </a:p>
              </p:txBody>
            </p:sp>
            <p:sp>
              <p:nvSpPr>
                <p:cNvPr id="123" name="Rectangle 3115"/>
                <p:cNvSpPr>
                  <a:spLocks noChangeArrowheads="1"/>
                </p:cNvSpPr>
                <p:nvPr/>
              </p:nvSpPr>
              <p:spPr bwMode="auto">
                <a:xfrm>
                  <a:off x="4482306" y="1384300"/>
                  <a:ext cx="55562" cy="23813"/>
                </a:xfrm>
                <a:prstGeom prst="rect">
                  <a:avLst/>
                </a:prstGeom>
                <a:solidFill>
                  <a:srgbClr val="3D566E"/>
                </a:solidFill>
                <a:ln w="9525">
                  <a:noFill/>
                  <a:miter lim="800000"/>
                  <a:headEnd/>
                  <a:tailEnd/>
                </a:ln>
              </p:spPr>
              <p:txBody>
                <a:bodyPr/>
                <a:lstStyle/>
                <a:p>
                  <a:endParaRPr lang="zh-CN" altLang="en-US"/>
                </a:p>
              </p:txBody>
            </p:sp>
            <p:sp>
              <p:nvSpPr>
                <p:cNvPr id="124" name="Rectangle 3116"/>
                <p:cNvSpPr>
                  <a:spLocks noChangeArrowheads="1"/>
                </p:cNvSpPr>
                <p:nvPr/>
              </p:nvSpPr>
              <p:spPr bwMode="auto">
                <a:xfrm>
                  <a:off x="4396581" y="1384300"/>
                  <a:ext cx="55562" cy="23813"/>
                </a:xfrm>
                <a:prstGeom prst="rect">
                  <a:avLst/>
                </a:prstGeom>
                <a:solidFill>
                  <a:srgbClr val="3D566E"/>
                </a:solidFill>
                <a:ln w="9525">
                  <a:noFill/>
                  <a:miter lim="800000"/>
                  <a:headEnd/>
                  <a:tailEnd/>
                </a:ln>
              </p:spPr>
              <p:txBody>
                <a:bodyPr/>
                <a:lstStyle/>
                <a:p>
                  <a:endParaRPr lang="zh-CN" altLang="en-US"/>
                </a:p>
              </p:txBody>
            </p:sp>
            <p:sp>
              <p:nvSpPr>
                <p:cNvPr id="125" name="Rectangle 3117"/>
                <p:cNvSpPr>
                  <a:spLocks noChangeArrowheads="1"/>
                </p:cNvSpPr>
                <p:nvPr/>
              </p:nvSpPr>
              <p:spPr bwMode="auto">
                <a:xfrm>
                  <a:off x="4568031" y="1384300"/>
                  <a:ext cx="53975" cy="23813"/>
                </a:xfrm>
                <a:prstGeom prst="rect">
                  <a:avLst/>
                </a:prstGeom>
                <a:solidFill>
                  <a:srgbClr val="3D566E"/>
                </a:solidFill>
                <a:ln w="9525">
                  <a:noFill/>
                  <a:miter lim="800000"/>
                  <a:headEnd/>
                  <a:tailEnd/>
                </a:ln>
              </p:spPr>
              <p:txBody>
                <a:bodyPr/>
                <a:lstStyle/>
                <a:p>
                  <a:endParaRPr lang="zh-CN" altLang="en-US"/>
                </a:p>
              </p:txBody>
            </p:sp>
          </p:grpSp>
          <p:grpSp>
            <p:nvGrpSpPr>
              <p:cNvPr id="134" name="组合 133"/>
              <p:cNvGrpSpPr/>
              <p:nvPr/>
            </p:nvGrpSpPr>
            <p:grpSpPr>
              <a:xfrm>
                <a:off x="1980498" y="2786064"/>
                <a:ext cx="928694" cy="571504"/>
                <a:chOff x="5643570" y="1285866"/>
                <a:chExt cx="928694" cy="571504"/>
              </a:xfrm>
            </p:grpSpPr>
            <p:grpSp>
              <p:nvGrpSpPr>
                <p:cNvPr id="129" name="组合 19"/>
                <p:cNvGrpSpPr>
                  <a:grpSpLocks/>
                </p:cNvGrpSpPr>
                <p:nvPr/>
              </p:nvGrpSpPr>
              <p:grpSpPr bwMode="auto">
                <a:xfrm>
                  <a:off x="5643570" y="1285866"/>
                  <a:ext cx="928694" cy="571504"/>
                  <a:chOff x="4662674" y="2781789"/>
                  <a:chExt cx="1719651" cy="990764"/>
                </a:xfrm>
              </p:grpSpPr>
              <p:sp>
                <p:nvSpPr>
                  <p:cNvPr id="130" name="Freeform 2"/>
                  <p:cNvSpPr/>
                  <p:nvPr/>
                </p:nvSpPr>
                <p:spPr bwMode="auto">
                  <a:xfrm flipH="1">
                    <a:off x="5579822" y="3547980"/>
                    <a:ext cx="802503" cy="21576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p:spPr>
                <p:txBody>
                  <a:bodyPr/>
                  <a:lstStyle/>
                  <a:p>
                    <a:pPr>
                      <a:defRPr/>
                    </a:pPr>
                    <a:endParaRPr lang="zh-CN" altLang="en-US" kern="0">
                      <a:solidFill>
                        <a:prstClr val="black"/>
                      </a:solidFill>
                      <a:latin typeface="Arial" panose="020B0604020202020204" pitchFamily="34" charset="0"/>
                      <a:ea typeface="微软雅黑" panose="020B0503020204020204" pitchFamily="34" charset="-122"/>
                    </a:endParaRPr>
                  </a:p>
                </p:txBody>
              </p:sp>
              <p:sp>
                <p:nvSpPr>
                  <p:cNvPr id="131" name="Freeform 18"/>
                  <p:cNvSpPr>
                    <a:spLocks noChangeArrowheads="1"/>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5E9EFF"/>
                      </a:gs>
                      <a:gs pos="39999">
                        <a:srgbClr val="85C2FF"/>
                      </a:gs>
                      <a:gs pos="70000">
                        <a:srgbClr val="C4D6EB"/>
                      </a:gs>
                      <a:gs pos="100000">
                        <a:srgbClr val="FFEBFA"/>
                      </a:gs>
                    </a:gsLst>
                    <a:lin ang="18900000" scaled="0"/>
                  </a:gradFill>
                  <a:ln w="9525">
                    <a:noFill/>
                    <a:miter lim="800000"/>
                    <a:headEnd/>
                    <a:tailEnd/>
                  </a:ln>
                </p:spPr>
                <p:txBody>
                  <a:bodyPr/>
                  <a:lstStyle/>
                  <a:p>
                    <a:endParaRPr lang="zh-CN" altLang="en-US">
                      <a:solidFill>
                        <a:srgbClr val="000000"/>
                      </a:solidFill>
                      <a:ea typeface="微软雅黑" pitchFamily="34" charset="-122"/>
                    </a:endParaRPr>
                  </a:p>
                </p:txBody>
              </p:sp>
              <p:sp>
                <p:nvSpPr>
                  <p:cNvPr id="132" name="Freeform 19"/>
                  <p:cNvSpPr>
                    <a:spLocks noChangeArrowheads="1"/>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miter lim="800000"/>
                    <a:headEnd/>
                    <a:tailEnd/>
                  </a:ln>
                </p:spPr>
                <p:txBody>
                  <a:bodyPr/>
                  <a:lstStyle/>
                  <a:p>
                    <a:endParaRPr lang="zh-CN" altLang="en-US">
                      <a:solidFill>
                        <a:srgbClr val="000000"/>
                      </a:solidFill>
                      <a:ea typeface="微软雅黑" pitchFamily="34" charset="-122"/>
                    </a:endParaRPr>
                  </a:p>
                </p:txBody>
              </p:sp>
            </p:grpSp>
            <p:sp>
              <p:nvSpPr>
                <p:cNvPr id="133" name="TextBox 132"/>
                <p:cNvSpPr txBox="1"/>
                <p:nvPr/>
              </p:nvSpPr>
              <p:spPr>
                <a:xfrm>
                  <a:off x="5643570" y="1402430"/>
                  <a:ext cx="500066"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r>
                    <a:rPr lang="zh-CN" altLang="en-US" sz="1000" dirty="0">
                      <a:solidFill>
                        <a:schemeClr val="tx1"/>
                      </a:solidFill>
                      <a:latin typeface="+mj-ea"/>
                      <a:ea typeface="+mj-ea"/>
                    </a:rPr>
                    <a:t>省钱</a:t>
                  </a:r>
                </a:p>
              </p:txBody>
            </p:sp>
          </p:grpSp>
          <p:grpSp>
            <p:nvGrpSpPr>
              <p:cNvPr id="135" name="组合 134"/>
              <p:cNvGrpSpPr/>
              <p:nvPr/>
            </p:nvGrpSpPr>
            <p:grpSpPr>
              <a:xfrm>
                <a:off x="2837754" y="2786064"/>
                <a:ext cx="928694" cy="571504"/>
                <a:chOff x="5643570" y="1285866"/>
                <a:chExt cx="928694" cy="571504"/>
              </a:xfrm>
            </p:grpSpPr>
            <p:grpSp>
              <p:nvGrpSpPr>
                <p:cNvPr id="136" name="组合 19"/>
                <p:cNvGrpSpPr>
                  <a:grpSpLocks/>
                </p:cNvGrpSpPr>
                <p:nvPr/>
              </p:nvGrpSpPr>
              <p:grpSpPr bwMode="auto">
                <a:xfrm>
                  <a:off x="5643570" y="1285872"/>
                  <a:ext cx="928694" cy="571506"/>
                  <a:chOff x="4662674" y="2781789"/>
                  <a:chExt cx="1719651" cy="990764"/>
                </a:xfrm>
              </p:grpSpPr>
              <p:sp>
                <p:nvSpPr>
                  <p:cNvPr id="138" name="Freeform 2"/>
                  <p:cNvSpPr/>
                  <p:nvPr/>
                </p:nvSpPr>
                <p:spPr bwMode="auto">
                  <a:xfrm flipH="1">
                    <a:off x="5579822" y="3547980"/>
                    <a:ext cx="802503" cy="21576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p:spPr>
                <p:txBody>
                  <a:bodyPr/>
                  <a:lstStyle/>
                  <a:p>
                    <a:pPr>
                      <a:defRPr/>
                    </a:pPr>
                    <a:endParaRPr lang="zh-CN" altLang="en-US" kern="0">
                      <a:solidFill>
                        <a:prstClr val="black"/>
                      </a:solidFill>
                      <a:latin typeface="Arial" panose="020B0604020202020204" pitchFamily="34" charset="0"/>
                      <a:ea typeface="微软雅黑" panose="020B0503020204020204" pitchFamily="34" charset="-122"/>
                    </a:endParaRPr>
                  </a:p>
                </p:txBody>
              </p:sp>
              <p:sp>
                <p:nvSpPr>
                  <p:cNvPr id="139" name="Freeform 18"/>
                  <p:cNvSpPr>
                    <a:spLocks noChangeArrowheads="1"/>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5E9EFF"/>
                      </a:gs>
                      <a:gs pos="39999">
                        <a:srgbClr val="85C2FF"/>
                      </a:gs>
                      <a:gs pos="70000">
                        <a:srgbClr val="C4D6EB"/>
                      </a:gs>
                      <a:gs pos="100000">
                        <a:srgbClr val="FFEBFA"/>
                      </a:gs>
                    </a:gsLst>
                    <a:lin ang="18900000" scaled="0"/>
                  </a:gradFill>
                  <a:ln w="9525">
                    <a:noFill/>
                    <a:miter lim="800000"/>
                    <a:headEnd/>
                    <a:tailEnd/>
                  </a:ln>
                </p:spPr>
                <p:txBody>
                  <a:bodyPr/>
                  <a:lstStyle/>
                  <a:p>
                    <a:endParaRPr lang="zh-CN" altLang="en-US">
                      <a:solidFill>
                        <a:srgbClr val="000000"/>
                      </a:solidFill>
                      <a:ea typeface="微软雅黑" pitchFamily="34" charset="-122"/>
                    </a:endParaRPr>
                  </a:p>
                </p:txBody>
              </p:sp>
              <p:sp>
                <p:nvSpPr>
                  <p:cNvPr id="140" name="Freeform 19"/>
                  <p:cNvSpPr>
                    <a:spLocks noChangeArrowheads="1"/>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miter lim="800000"/>
                    <a:headEnd/>
                    <a:tailEnd/>
                  </a:ln>
                </p:spPr>
                <p:txBody>
                  <a:bodyPr/>
                  <a:lstStyle/>
                  <a:p>
                    <a:endParaRPr lang="zh-CN" altLang="en-US">
                      <a:solidFill>
                        <a:srgbClr val="000000"/>
                      </a:solidFill>
                      <a:ea typeface="微软雅黑" pitchFamily="34" charset="-122"/>
                    </a:endParaRPr>
                  </a:p>
                </p:txBody>
              </p:sp>
            </p:grpSp>
            <p:sp>
              <p:nvSpPr>
                <p:cNvPr id="137" name="TextBox 136"/>
                <p:cNvSpPr txBox="1"/>
                <p:nvPr/>
              </p:nvSpPr>
              <p:spPr>
                <a:xfrm>
                  <a:off x="5643570" y="1402430"/>
                  <a:ext cx="500066"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r>
                    <a:rPr lang="zh-CN" altLang="en-US" sz="1000" dirty="0">
                      <a:solidFill>
                        <a:schemeClr val="tx1"/>
                      </a:solidFill>
                      <a:latin typeface="+mj-ea"/>
                      <a:ea typeface="+mj-ea"/>
                    </a:rPr>
                    <a:t>省力</a:t>
                  </a:r>
                </a:p>
              </p:txBody>
            </p:sp>
          </p:grpSp>
          <p:grpSp>
            <p:nvGrpSpPr>
              <p:cNvPr id="141" name="组合 140"/>
              <p:cNvGrpSpPr/>
              <p:nvPr/>
            </p:nvGrpSpPr>
            <p:grpSpPr>
              <a:xfrm>
                <a:off x="3695010" y="2786064"/>
                <a:ext cx="928694" cy="571504"/>
                <a:chOff x="5643570" y="1285866"/>
                <a:chExt cx="928694" cy="571504"/>
              </a:xfrm>
            </p:grpSpPr>
            <p:grpSp>
              <p:nvGrpSpPr>
                <p:cNvPr id="142" name="组合 19"/>
                <p:cNvGrpSpPr>
                  <a:grpSpLocks/>
                </p:cNvGrpSpPr>
                <p:nvPr/>
              </p:nvGrpSpPr>
              <p:grpSpPr bwMode="auto">
                <a:xfrm>
                  <a:off x="5643570" y="1285872"/>
                  <a:ext cx="928694" cy="571506"/>
                  <a:chOff x="4662674" y="2781789"/>
                  <a:chExt cx="1719651" cy="990764"/>
                </a:xfrm>
              </p:grpSpPr>
              <p:sp>
                <p:nvSpPr>
                  <p:cNvPr id="144" name="Freeform 2"/>
                  <p:cNvSpPr/>
                  <p:nvPr/>
                </p:nvSpPr>
                <p:spPr bwMode="auto">
                  <a:xfrm flipH="1">
                    <a:off x="5579822" y="3547980"/>
                    <a:ext cx="802503" cy="21576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p:spPr>
                <p:txBody>
                  <a:bodyPr/>
                  <a:lstStyle/>
                  <a:p>
                    <a:pPr>
                      <a:defRPr/>
                    </a:pPr>
                    <a:endParaRPr lang="zh-CN" altLang="en-US" kern="0">
                      <a:solidFill>
                        <a:prstClr val="black"/>
                      </a:solidFill>
                      <a:latin typeface="Arial" panose="020B0604020202020204" pitchFamily="34" charset="0"/>
                      <a:ea typeface="微软雅黑" panose="020B0503020204020204" pitchFamily="34" charset="-122"/>
                    </a:endParaRPr>
                  </a:p>
                </p:txBody>
              </p:sp>
              <p:sp>
                <p:nvSpPr>
                  <p:cNvPr id="145" name="Freeform 18"/>
                  <p:cNvSpPr>
                    <a:spLocks noChangeArrowheads="1"/>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5E9EFF"/>
                      </a:gs>
                      <a:gs pos="39999">
                        <a:srgbClr val="85C2FF"/>
                      </a:gs>
                      <a:gs pos="70000">
                        <a:srgbClr val="C4D6EB"/>
                      </a:gs>
                      <a:gs pos="100000">
                        <a:srgbClr val="FFEBFA"/>
                      </a:gs>
                    </a:gsLst>
                    <a:lin ang="18900000" scaled="0"/>
                  </a:gradFill>
                  <a:ln w="9525">
                    <a:noFill/>
                    <a:miter lim="800000"/>
                    <a:headEnd/>
                    <a:tailEnd/>
                  </a:ln>
                </p:spPr>
                <p:txBody>
                  <a:bodyPr/>
                  <a:lstStyle/>
                  <a:p>
                    <a:endParaRPr lang="zh-CN" altLang="en-US">
                      <a:solidFill>
                        <a:srgbClr val="000000"/>
                      </a:solidFill>
                      <a:ea typeface="微软雅黑" pitchFamily="34" charset="-122"/>
                    </a:endParaRPr>
                  </a:p>
                </p:txBody>
              </p:sp>
              <p:sp>
                <p:nvSpPr>
                  <p:cNvPr id="146" name="Freeform 19"/>
                  <p:cNvSpPr>
                    <a:spLocks noChangeArrowheads="1"/>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miter lim="800000"/>
                    <a:headEnd/>
                    <a:tailEnd/>
                  </a:ln>
                </p:spPr>
                <p:txBody>
                  <a:bodyPr/>
                  <a:lstStyle/>
                  <a:p>
                    <a:endParaRPr lang="zh-CN" altLang="en-US">
                      <a:solidFill>
                        <a:srgbClr val="000000"/>
                      </a:solidFill>
                      <a:ea typeface="微软雅黑" pitchFamily="34" charset="-122"/>
                    </a:endParaRPr>
                  </a:p>
                </p:txBody>
              </p:sp>
            </p:grpSp>
            <p:sp>
              <p:nvSpPr>
                <p:cNvPr id="143" name="TextBox 142"/>
                <p:cNvSpPr txBox="1"/>
                <p:nvPr/>
              </p:nvSpPr>
              <p:spPr>
                <a:xfrm>
                  <a:off x="5643570" y="1402430"/>
                  <a:ext cx="500066"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r>
                    <a:rPr lang="zh-CN" altLang="en-US" sz="1000" dirty="0">
                      <a:solidFill>
                        <a:schemeClr val="tx1"/>
                      </a:solidFill>
                      <a:latin typeface="+mj-ea"/>
                      <a:ea typeface="+mj-ea"/>
                    </a:rPr>
                    <a:t>省时</a:t>
                  </a:r>
                </a:p>
              </p:txBody>
            </p:sp>
          </p:grpSp>
          <p:grpSp>
            <p:nvGrpSpPr>
              <p:cNvPr id="147" name="组合 88"/>
              <p:cNvGrpSpPr/>
              <p:nvPr/>
            </p:nvGrpSpPr>
            <p:grpSpPr>
              <a:xfrm>
                <a:off x="837490" y="3571882"/>
                <a:ext cx="766772" cy="785818"/>
                <a:chOff x="304800" y="673100"/>
                <a:chExt cx="4000500" cy="4000500"/>
              </a:xfrm>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49" name="椭圆 148"/>
                <p:cNvSpPr/>
                <p:nvPr/>
              </p:nvSpPr>
              <p:spPr>
                <a:xfrm>
                  <a:off x="392107" y="760413"/>
                  <a:ext cx="3825876"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pic>
            <p:nvPicPr>
              <p:cNvPr id="178" name="图片" descr="图层-48-拷贝"/>
              <p:cNvPicPr>
                <a:picLocks noChangeAspect="1"/>
              </p:cNvPicPr>
              <p:nvPr/>
            </p:nvPicPr>
            <p:blipFill>
              <a:blip r:embed="rId3" cstate="print"/>
              <a:srcRect/>
              <a:stretch>
                <a:fillRect/>
              </a:stretch>
            </p:blipFill>
            <p:spPr bwMode="auto">
              <a:xfrm>
                <a:off x="915505" y="3680749"/>
                <a:ext cx="617521" cy="605513"/>
              </a:xfrm>
              <a:prstGeom prst="rect">
                <a:avLst/>
              </a:prstGeom>
              <a:noFill/>
              <a:ln w="9525">
                <a:noFill/>
                <a:round/>
                <a:headEnd/>
                <a:tailEnd/>
              </a:ln>
            </p:spPr>
          </p:pic>
          <p:grpSp>
            <p:nvGrpSpPr>
              <p:cNvPr id="181" name="组合 180"/>
              <p:cNvGrpSpPr/>
              <p:nvPr/>
            </p:nvGrpSpPr>
            <p:grpSpPr>
              <a:xfrm>
                <a:off x="1960764" y="3786196"/>
                <a:ext cx="1877122" cy="457922"/>
                <a:chOff x="5623836" y="2928940"/>
                <a:chExt cx="1877122" cy="457922"/>
              </a:xfrm>
            </p:grpSpPr>
            <p:grpSp>
              <p:nvGrpSpPr>
                <p:cNvPr id="167" name="组合 19"/>
                <p:cNvGrpSpPr>
                  <a:grpSpLocks/>
                </p:cNvGrpSpPr>
                <p:nvPr/>
              </p:nvGrpSpPr>
              <p:grpSpPr bwMode="auto">
                <a:xfrm>
                  <a:off x="5643570" y="2928940"/>
                  <a:ext cx="1857388" cy="457922"/>
                  <a:chOff x="4662674" y="2781789"/>
                  <a:chExt cx="1719651" cy="990764"/>
                </a:xfrm>
              </p:grpSpPr>
              <p:sp>
                <p:nvSpPr>
                  <p:cNvPr id="169" name="Freeform 2"/>
                  <p:cNvSpPr/>
                  <p:nvPr/>
                </p:nvSpPr>
                <p:spPr bwMode="auto">
                  <a:xfrm flipH="1">
                    <a:off x="5579822" y="3547980"/>
                    <a:ext cx="802503" cy="21576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p:spPr>
                <p:txBody>
                  <a:bodyPr/>
                  <a:lstStyle/>
                  <a:p>
                    <a:pPr>
                      <a:defRPr/>
                    </a:pPr>
                    <a:endParaRPr lang="zh-CN" altLang="en-US" kern="0">
                      <a:solidFill>
                        <a:prstClr val="black"/>
                      </a:solidFill>
                      <a:latin typeface="Arial" panose="020B0604020202020204" pitchFamily="34" charset="0"/>
                      <a:ea typeface="微软雅黑" panose="020B0503020204020204" pitchFamily="34" charset="-122"/>
                    </a:endParaRPr>
                  </a:p>
                </p:txBody>
              </p:sp>
              <p:sp>
                <p:nvSpPr>
                  <p:cNvPr id="170" name="Freeform 18"/>
                  <p:cNvSpPr>
                    <a:spLocks noChangeArrowheads="1"/>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5E9EFF"/>
                      </a:gs>
                      <a:gs pos="39999">
                        <a:srgbClr val="85C2FF"/>
                      </a:gs>
                      <a:gs pos="70000">
                        <a:srgbClr val="C4D6EB"/>
                      </a:gs>
                      <a:gs pos="100000">
                        <a:srgbClr val="FFEBFA"/>
                      </a:gs>
                    </a:gsLst>
                    <a:lin ang="18900000" scaled="0"/>
                  </a:gradFill>
                  <a:ln w="9525">
                    <a:noFill/>
                    <a:miter lim="800000"/>
                    <a:headEnd/>
                    <a:tailEnd/>
                  </a:ln>
                </p:spPr>
                <p:txBody>
                  <a:bodyPr/>
                  <a:lstStyle/>
                  <a:p>
                    <a:endParaRPr lang="zh-CN" altLang="en-US">
                      <a:solidFill>
                        <a:srgbClr val="000000"/>
                      </a:solidFill>
                      <a:ea typeface="微软雅黑" pitchFamily="34" charset="-122"/>
                    </a:endParaRPr>
                  </a:p>
                </p:txBody>
              </p:sp>
              <p:sp>
                <p:nvSpPr>
                  <p:cNvPr id="171" name="Freeform 19"/>
                  <p:cNvSpPr>
                    <a:spLocks noChangeArrowheads="1"/>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miter lim="800000"/>
                    <a:headEnd/>
                    <a:tailEnd/>
                  </a:ln>
                </p:spPr>
                <p:txBody>
                  <a:bodyPr/>
                  <a:lstStyle/>
                  <a:p>
                    <a:endParaRPr lang="zh-CN" altLang="en-US">
                      <a:solidFill>
                        <a:srgbClr val="000000"/>
                      </a:solidFill>
                      <a:ea typeface="微软雅黑" pitchFamily="34" charset="-122"/>
                    </a:endParaRPr>
                  </a:p>
                </p:txBody>
              </p:sp>
            </p:grpSp>
            <p:sp>
              <p:nvSpPr>
                <p:cNvPr id="179" name="TextBox 178"/>
                <p:cNvSpPr txBox="1"/>
                <p:nvPr/>
              </p:nvSpPr>
              <p:spPr>
                <a:xfrm>
                  <a:off x="5623836" y="2991124"/>
                  <a:ext cx="1091304"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r>
                    <a:rPr lang="zh-CN" altLang="en-US" sz="1000" dirty="0">
                      <a:solidFill>
                        <a:schemeClr val="tx1"/>
                      </a:solidFill>
                      <a:latin typeface="+mj-ea"/>
                      <a:ea typeface="+mj-ea"/>
                    </a:rPr>
                    <a:t>压缩通关时间</a:t>
                  </a:r>
                </a:p>
              </p:txBody>
            </p:sp>
          </p:grpSp>
        </p:grpSp>
        <p:grpSp>
          <p:nvGrpSpPr>
            <p:cNvPr id="182" name="组合 181"/>
            <p:cNvGrpSpPr/>
            <p:nvPr/>
          </p:nvGrpSpPr>
          <p:grpSpPr>
            <a:xfrm>
              <a:off x="3194944" y="3786196"/>
              <a:ext cx="1877122" cy="457922"/>
              <a:chOff x="5623836" y="2928940"/>
              <a:chExt cx="1877122" cy="457922"/>
            </a:xfrm>
          </p:grpSpPr>
          <p:grpSp>
            <p:nvGrpSpPr>
              <p:cNvPr id="183" name="组合 19"/>
              <p:cNvGrpSpPr>
                <a:grpSpLocks/>
              </p:cNvGrpSpPr>
              <p:nvPr/>
            </p:nvGrpSpPr>
            <p:grpSpPr bwMode="auto">
              <a:xfrm>
                <a:off x="5643570" y="2928940"/>
                <a:ext cx="1857388" cy="457922"/>
                <a:chOff x="4662674" y="2781789"/>
                <a:chExt cx="1719651" cy="990764"/>
              </a:xfrm>
            </p:grpSpPr>
            <p:sp>
              <p:nvSpPr>
                <p:cNvPr id="185" name="Freeform 2"/>
                <p:cNvSpPr/>
                <p:nvPr/>
              </p:nvSpPr>
              <p:spPr bwMode="auto">
                <a:xfrm flipH="1">
                  <a:off x="5579822" y="3547980"/>
                  <a:ext cx="802503" cy="21576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p:spPr>
              <p:txBody>
                <a:bodyPr/>
                <a:lstStyle/>
                <a:p>
                  <a:pPr>
                    <a:defRPr/>
                  </a:pPr>
                  <a:endParaRPr lang="zh-CN" altLang="en-US" kern="0">
                    <a:solidFill>
                      <a:prstClr val="black"/>
                    </a:solidFill>
                    <a:latin typeface="Arial" panose="020B0604020202020204" pitchFamily="34" charset="0"/>
                    <a:ea typeface="微软雅黑" panose="020B0503020204020204" pitchFamily="34" charset="-122"/>
                  </a:endParaRPr>
                </a:p>
              </p:txBody>
            </p:sp>
            <p:sp>
              <p:nvSpPr>
                <p:cNvPr id="186" name="Freeform 18"/>
                <p:cNvSpPr>
                  <a:spLocks noChangeArrowheads="1"/>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5E9EFF"/>
                    </a:gs>
                    <a:gs pos="39999">
                      <a:srgbClr val="85C2FF"/>
                    </a:gs>
                    <a:gs pos="70000">
                      <a:srgbClr val="C4D6EB"/>
                    </a:gs>
                    <a:gs pos="100000">
                      <a:srgbClr val="FFEBFA"/>
                    </a:gs>
                  </a:gsLst>
                  <a:lin ang="18900000" scaled="0"/>
                </a:gradFill>
                <a:ln w="9525">
                  <a:noFill/>
                  <a:miter lim="800000"/>
                  <a:headEnd/>
                  <a:tailEnd/>
                </a:ln>
              </p:spPr>
              <p:txBody>
                <a:bodyPr/>
                <a:lstStyle/>
                <a:p>
                  <a:endParaRPr lang="zh-CN" altLang="en-US">
                    <a:solidFill>
                      <a:srgbClr val="000000"/>
                    </a:solidFill>
                    <a:ea typeface="微软雅黑" pitchFamily="34" charset="-122"/>
                  </a:endParaRPr>
                </a:p>
              </p:txBody>
            </p:sp>
            <p:sp>
              <p:nvSpPr>
                <p:cNvPr id="187" name="Freeform 19"/>
                <p:cNvSpPr>
                  <a:spLocks noChangeArrowheads="1"/>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w="9525">
                  <a:noFill/>
                  <a:miter lim="800000"/>
                  <a:headEnd/>
                  <a:tailEnd/>
                </a:ln>
              </p:spPr>
              <p:txBody>
                <a:bodyPr/>
                <a:lstStyle/>
                <a:p>
                  <a:endParaRPr lang="zh-CN" altLang="en-US">
                    <a:solidFill>
                      <a:srgbClr val="000000"/>
                    </a:solidFill>
                    <a:ea typeface="微软雅黑" pitchFamily="34" charset="-122"/>
                  </a:endParaRPr>
                </a:p>
              </p:txBody>
            </p:sp>
          </p:grpSp>
          <p:sp>
            <p:nvSpPr>
              <p:cNvPr id="184" name="TextBox 183"/>
              <p:cNvSpPr txBox="1"/>
              <p:nvPr/>
            </p:nvSpPr>
            <p:spPr>
              <a:xfrm>
                <a:off x="5623836" y="2991124"/>
                <a:ext cx="1091304"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r>
                  <a:rPr lang="zh-CN" altLang="en-US" sz="1000" dirty="0">
                    <a:solidFill>
                      <a:schemeClr val="tx1"/>
                    </a:solidFill>
                    <a:latin typeface="+mj-ea"/>
                    <a:ea typeface="+mj-ea"/>
                  </a:rPr>
                  <a:t>节约人力成本</a:t>
                </a:r>
              </a:p>
            </p:txBody>
          </p:sp>
        </p:grpSp>
      </p:gr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881063" y="242888"/>
            <a:ext cx="5834062" cy="338532"/>
          </a:xfrm>
          <a:prstGeom prst="rect">
            <a:avLst/>
          </a:prstGeom>
          <a:noFill/>
          <a:ln>
            <a:noFill/>
          </a:ln>
          <a:effectLst/>
        </p:spPr>
        <p:txBody>
          <a:bodyPr lIns="91419" tIns="45709" rIns="91419" bIns="45709">
            <a:spAutoFit/>
          </a:bodyPr>
          <a:lstStyle>
            <a:lvl1pPr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eaLnBrk="1" fontAlgn="auto" hangingPunct="1"/>
            <a:r>
              <a:rPr lang="zh-CN" altLang="en-US" sz="1600" i="0" dirty="0" smtClean="0">
                <a:latin typeface="+mn-ea"/>
                <a:ea typeface="+mn-ea"/>
              </a:rPr>
              <a:t>汇总征税与两步申报</a:t>
            </a:r>
            <a:endParaRPr lang="zh-CN" altLang="en-US" sz="1600" i="0" dirty="0">
              <a:latin typeface="+mn-ea"/>
              <a:ea typeface="+mn-ea"/>
            </a:endParaRPr>
          </a:p>
        </p:txBody>
      </p:sp>
      <p:pic>
        <p:nvPicPr>
          <p:cNvPr id="18" name="图片" descr="图层-48-拷贝"/>
          <p:cNvPicPr>
            <a:picLocks noChangeAspect="1"/>
          </p:cNvPicPr>
          <p:nvPr/>
        </p:nvPicPr>
        <p:blipFill>
          <a:blip r:embed="rId3" cstate="print"/>
          <a:srcRect/>
          <a:stretch>
            <a:fillRect/>
          </a:stretch>
        </p:blipFill>
        <p:spPr bwMode="auto">
          <a:xfrm>
            <a:off x="285750" y="153988"/>
            <a:ext cx="571500" cy="560387"/>
          </a:xfrm>
          <a:prstGeom prst="rect">
            <a:avLst/>
          </a:prstGeom>
          <a:noFill/>
          <a:ln w="9525">
            <a:noFill/>
            <a:round/>
            <a:headEnd/>
            <a:tailEnd/>
          </a:ln>
        </p:spPr>
      </p:pic>
      <p:grpSp>
        <p:nvGrpSpPr>
          <p:cNvPr id="2" name="组合 22"/>
          <p:cNvGrpSpPr/>
          <p:nvPr/>
        </p:nvGrpSpPr>
        <p:grpSpPr>
          <a:xfrm>
            <a:off x="653206" y="685926"/>
            <a:ext cx="7923018" cy="4233640"/>
            <a:chOff x="1285852" y="857250"/>
            <a:chExt cx="6572296" cy="3571888"/>
          </a:xfrm>
        </p:grpSpPr>
        <p:sp>
          <p:nvSpPr>
            <p:cNvPr id="16" name="TextBox 15"/>
            <p:cNvSpPr txBox="1"/>
            <p:nvPr/>
          </p:nvSpPr>
          <p:spPr>
            <a:xfrm>
              <a:off x="1285852" y="1071552"/>
              <a:ext cx="6572296" cy="3357586"/>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lnSpc>
                  <a:spcPct val="200000"/>
                </a:lnSpc>
              </a:pPr>
              <a:endParaRPr lang="zh-CN" altLang="en-US" sz="2000" dirty="0">
                <a:solidFill>
                  <a:schemeClr val="tx1"/>
                </a:solidFill>
                <a:latin typeface="+mj-ea"/>
                <a:ea typeface="+mj-ea"/>
              </a:endParaRPr>
            </a:p>
          </p:txBody>
        </p:sp>
        <p:sp>
          <p:nvSpPr>
            <p:cNvPr id="57" name="WordArt 8"/>
            <p:cNvSpPr>
              <a:spLocks noChangeArrowheads="1" noChangeShapeType="1" noTextEdit="1"/>
            </p:cNvSpPr>
            <p:nvPr/>
          </p:nvSpPr>
          <p:spPr bwMode="auto">
            <a:xfrm>
              <a:off x="1714500" y="857250"/>
              <a:ext cx="285750" cy="428625"/>
            </a:xfrm>
            <a:prstGeom prst="rect">
              <a:avLst/>
            </a:prstGeom>
          </p:spPr>
          <p:txBody>
            <a:bodyPr wrap="none" fromWordArt="1">
              <a:prstTxWarp prst="textPlain">
                <a:avLst>
                  <a:gd name="adj" fmla="val 50000"/>
                </a:avLst>
              </a:prstTxWarp>
            </a:bodyPr>
            <a:lstStyle/>
            <a:p>
              <a:endParaRPr lang="zh-CN" altLang="en-US" sz="3600" kern="10">
                <a:ln w="9525">
                  <a:noFill/>
                  <a:round/>
                  <a:headEnd/>
                  <a:tailEnd/>
                </a:ln>
                <a:solidFill>
                  <a:srgbClr val="0070C0"/>
                </a:solidFill>
                <a:latin typeface="华文细黑"/>
                <a:ea typeface="华文细黑"/>
              </a:endParaRPr>
            </a:p>
          </p:txBody>
        </p:sp>
        <p:sp>
          <p:nvSpPr>
            <p:cNvPr id="21" name="Rectangle 10"/>
            <p:cNvSpPr>
              <a:spLocks noChangeArrowheads="1"/>
            </p:cNvSpPr>
            <p:nvPr/>
          </p:nvSpPr>
          <p:spPr bwMode="auto">
            <a:xfrm>
              <a:off x="1428728" y="928676"/>
              <a:ext cx="3214710" cy="285764"/>
            </a:xfrm>
            <a:prstGeom prst="rect">
              <a:avLst/>
            </a:prstGeom>
            <a:solidFill>
              <a:srgbClr val="0070C0"/>
            </a:solidFill>
            <a:ln w="3175" cmpd="sng">
              <a:solidFill>
                <a:srgbClr val="D7D7D7"/>
              </a:solidFill>
              <a:prstDash val="solid"/>
              <a:miter lim="800000"/>
            </a:ln>
            <a:effectLst>
              <a:outerShdw dist="35921" dir="2700000" algn="tl" rotWithShape="0">
                <a:srgbClr val="000000">
                  <a:alpha val="50000"/>
                </a:srgbClr>
              </a:outerShdw>
            </a:effectLst>
          </p:spPr>
          <p:txBody>
            <a:bodyPr anchor="ctr"/>
            <a:lstStyle/>
            <a:p>
              <a:pPr algn="ctr">
                <a:defRPr/>
              </a:pPr>
              <a:endParaRPr lang="zh-CN" dirty="0">
                <a:solidFill>
                  <a:srgbClr val="C0000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785918" y="928676"/>
              <a:ext cx="2643206" cy="2857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fontAlgn="auto"/>
              <a:r>
                <a:rPr lang="zh-CN" altLang="en-US" sz="1200" dirty="0">
                  <a:solidFill>
                    <a:schemeClr val="bg1"/>
                  </a:solidFill>
                </a:rPr>
                <a:t>两</a:t>
              </a:r>
              <a:r>
                <a:rPr lang="zh-CN" altLang="en-US" sz="1200" dirty="0" smtClean="0">
                  <a:solidFill>
                    <a:schemeClr val="bg1"/>
                  </a:solidFill>
                </a:rPr>
                <a:t>步申报公告</a:t>
              </a:r>
              <a:endParaRPr lang="zh-CN" altLang="en-US" sz="1200" dirty="0">
                <a:solidFill>
                  <a:schemeClr val="bg1"/>
                </a:solidFill>
              </a:endParaRPr>
            </a:p>
          </p:txBody>
        </p:sp>
      </p:grpSp>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94357" y="1193961"/>
            <a:ext cx="2476626" cy="3600000"/>
          </a:xfrm>
          <a:prstGeom prst="rect">
            <a:avLst/>
          </a:prstGeom>
        </p:spPr>
      </p:pic>
      <p:pic>
        <p:nvPicPr>
          <p:cNvPr id="4" name="图片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51074" y="1193961"/>
            <a:ext cx="2470673" cy="3600000"/>
          </a:xfrm>
          <a:prstGeom prst="rect">
            <a:avLst/>
          </a:prstGeom>
        </p:spPr>
      </p:pic>
      <p:pic>
        <p:nvPicPr>
          <p:cNvPr id="5" name="图片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18020" y="1193961"/>
            <a:ext cx="2463386" cy="3600000"/>
          </a:xfrm>
          <a:prstGeom prst="rect">
            <a:avLst/>
          </a:prstGeom>
        </p:spPr>
      </p:pic>
    </p:spTree>
    <p:extLst>
      <p:ext uri="{BB962C8B-B14F-4D97-AF65-F5344CB8AC3E}">
        <p14:creationId xmlns="" xmlns:p14="http://schemas.microsoft.com/office/powerpoint/2010/main" val="157651451"/>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34"/>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36" name="矩形 35"/>
          <p:cNvSpPr/>
          <p:nvPr/>
        </p:nvSpPr>
        <p:spPr>
          <a:xfrm>
            <a:off x="0" y="1689100"/>
            <a:ext cx="9144000" cy="1406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zh-CN" altLang="en-US"/>
          </a:p>
        </p:txBody>
      </p:sp>
      <p:pic>
        <p:nvPicPr>
          <p:cNvPr id="37" name="图片 36"/>
          <p:cNvPicPr>
            <a:picLocks noChangeAspect="1"/>
          </p:cNvPicPr>
          <p:nvPr/>
        </p:nvPicPr>
        <p:blipFill>
          <a:blip r:embed="rId3" cstate="print"/>
          <a:srcRect l="26636"/>
          <a:stretch>
            <a:fillRect/>
          </a:stretch>
        </p:blipFill>
        <p:spPr bwMode="auto">
          <a:xfrm>
            <a:off x="2435225" y="0"/>
            <a:ext cx="6708775" cy="5143500"/>
          </a:xfrm>
          <a:prstGeom prst="rect">
            <a:avLst/>
          </a:prstGeom>
          <a:noFill/>
          <a:ln w="9525">
            <a:noFill/>
            <a:miter lim="800000"/>
            <a:headEnd/>
            <a:tailEnd/>
          </a:ln>
        </p:spPr>
      </p:pic>
      <p:sp>
        <p:nvSpPr>
          <p:cNvPr id="38" name="矩形 37"/>
          <p:cNvSpPr/>
          <p:nvPr/>
        </p:nvSpPr>
        <p:spPr>
          <a:xfrm>
            <a:off x="0" y="0"/>
            <a:ext cx="2435225"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zh-CN" altLang="en-US"/>
          </a:p>
        </p:txBody>
      </p:sp>
      <p:grpSp>
        <p:nvGrpSpPr>
          <p:cNvPr id="2" name="组合 38"/>
          <p:cNvGrpSpPr>
            <a:grpSpLocks/>
          </p:cNvGrpSpPr>
          <p:nvPr/>
        </p:nvGrpSpPr>
        <p:grpSpPr bwMode="auto">
          <a:xfrm>
            <a:off x="1171575" y="714375"/>
            <a:ext cx="1168400" cy="1758950"/>
            <a:chOff x="687345" y="1342594"/>
            <a:chExt cx="1167514" cy="1759119"/>
          </a:xfrm>
        </p:grpSpPr>
        <p:sp>
          <p:nvSpPr>
            <p:cNvPr id="40" name="TextBox 39"/>
            <p:cNvSpPr txBox="1"/>
            <p:nvPr/>
          </p:nvSpPr>
          <p:spPr>
            <a:xfrm>
              <a:off x="687345" y="1342594"/>
              <a:ext cx="1031093" cy="1655922"/>
            </a:xfrm>
            <a:prstGeom prst="rect">
              <a:avLst/>
            </a:prstGeom>
            <a:noFill/>
          </p:spPr>
          <p:txBody>
            <a:bodyPr vert="eaVert" wrap="none">
              <a:spAutoFit/>
            </a:bodyPr>
            <a:lstStyle/>
            <a:p>
              <a:pPr>
                <a:defRPr/>
              </a:pPr>
              <a:r>
                <a:rPr lang="zh-CN" altLang="en-US" sz="5500" spc="599" dirty="0">
                  <a:solidFill>
                    <a:schemeClr val="bg1"/>
                  </a:solidFill>
                  <a:latin typeface="微软雅黑" panose="020B0503020204020204" pitchFamily="34" charset="-122"/>
                  <a:ea typeface="微软雅黑" panose="020B0503020204020204" pitchFamily="34" charset="-122"/>
                </a:rPr>
                <a:t>目录</a:t>
              </a:r>
            </a:p>
          </p:txBody>
        </p:sp>
        <p:sp>
          <p:nvSpPr>
            <p:cNvPr id="41" name="TextBox 40"/>
            <p:cNvSpPr txBox="1"/>
            <p:nvPr/>
          </p:nvSpPr>
          <p:spPr>
            <a:xfrm>
              <a:off x="1393247" y="1893510"/>
              <a:ext cx="461612" cy="1208203"/>
            </a:xfrm>
            <a:prstGeom prst="rect">
              <a:avLst/>
            </a:prstGeom>
            <a:noFill/>
          </p:spPr>
          <p:txBody>
            <a:bodyPr vert="eaVert" wrap="none">
              <a:spAutoFit/>
            </a:bodyPr>
            <a:lstStyle/>
            <a:p>
              <a:pPr>
                <a:defRPr/>
              </a:pPr>
              <a:r>
                <a:rPr lang="en-US" altLang="zh-CN" spc="-150" dirty="0">
                  <a:solidFill>
                    <a:schemeClr val="bg1"/>
                  </a:solidFill>
                  <a:latin typeface="Arial" panose="020B0604020202020204" pitchFamily="34" charset="0"/>
                  <a:ea typeface="华文细黑" panose="02010600040101010101" pitchFamily="2" charset="-122"/>
                  <a:cs typeface="Arial" panose="020B0604020202020204" pitchFamily="34" charset="0"/>
                </a:rPr>
                <a:t>CONTENTS</a:t>
              </a:r>
              <a:endParaRPr lang="zh-CN" altLang="en-US" spc="-15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3" name="组合 41"/>
          <p:cNvGrpSpPr>
            <a:grpSpLocks/>
          </p:cNvGrpSpPr>
          <p:nvPr/>
        </p:nvGrpSpPr>
        <p:grpSpPr bwMode="auto">
          <a:xfrm>
            <a:off x="3714741" y="1268419"/>
            <a:ext cx="3714764" cy="722313"/>
            <a:chOff x="2987824" y="1300427"/>
            <a:chExt cx="3714789" cy="723276"/>
          </a:xfrm>
        </p:grpSpPr>
        <p:sp>
          <p:nvSpPr>
            <p:cNvPr id="43" name="TextBox 42"/>
            <p:cNvSpPr txBox="1"/>
            <p:nvPr/>
          </p:nvSpPr>
          <p:spPr>
            <a:xfrm>
              <a:off x="3626003" y="1408521"/>
              <a:ext cx="3076610" cy="464168"/>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mj-ea"/>
                  <a:ea typeface="+mj-ea"/>
                </a:rPr>
                <a:t>汇总征税</a:t>
              </a:r>
            </a:p>
          </p:txBody>
        </p:sp>
        <p:grpSp>
          <p:nvGrpSpPr>
            <p:cNvPr id="4" name="组合 43"/>
            <p:cNvGrpSpPr>
              <a:grpSpLocks/>
            </p:cNvGrpSpPr>
            <p:nvPr/>
          </p:nvGrpSpPr>
          <p:grpSpPr bwMode="auto">
            <a:xfrm>
              <a:off x="2987824" y="1300427"/>
              <a:ext cx="864096" cy="723276"/>
              <a:chOff x="2165941" y="1632858"/>
              <a:chExt cx="864096" cy="723276"/>
            </a:xfrm>
          </p:grpSpPr>
          <p:sp>
            <p:nvSpPr>
              <p:cNvPr id="45" name="五边形 44"/>
              <p:cNvSpPr/>
              <p:nvPr/>
            </p:nvSpPr>
            <p:spPr>
              <a:xfrm>
                <a:off x="2165941" y="1740952"/>
                <a:ext cx="863606" cy="460989"/>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506" name="TextBox 45"/>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1</a:t>
                </a:r>
                <a:endParaRPr lang="zh-CN" altLang="en-US" sz="4100" b="0">
                  <a:solidFill>
                    <a:schemeClr val="bg1"/>
                  </a:solidFill>
                  <a:latin typeface="Arial Black" pitchFamily="34" charset="0"/>
                  <a:ea typeface="Arial Unicode MS"/>
                  <a:cs typeface="Arial Unicode MS"/>
                </a:endParaRPr>
              </a:p>
            </p:txBody>
          </p:sp>
        </p:grpSp>
      </p:grpSp>
      <p:sp>
        <p:nvSpPr>
          <p:cNvPr id="20" name="下箭头 19"/>
          <p:cNvSpPr/>
          <p:nvPr/>
        </p:nvSpPr>
        <p:spPr>
          <a:xfrm rot="16200000">
            <a:off x="3143240" y="2221138"/>
            <a:ext cx="357187" cy="357187"/>
          </a:xfrm>
          <a:prstGeom prst="downArrow">
            <a:avLst/>
          </a:prstGeom>
          <a:solidFill>
            <a:srgbClr val="007CD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p>
        </p:txBody>
      </p:sp>
      <p:grpSp>
        <p:nvGrpSpPr>
          <p:cNvPr id="5" name="组合 21"/>
          <p:cNvGrpSpPr>
            <a:grpSpLocks/>
          </p:cNvGrpSpPr>
          <p:nvPr/>
        </p:nvGrpSpPr>
        <p:grpSpPr bwMode="auto">
          <a:xfrm>
            <a:off x="3714741" y="2847982"/>
            <a:ext cx="3714764" cy="723900"/>
            <a:chOff x="2987824" y="1300427"/>
            <a:chExt cx="3714789" cy="723276"/>
          </a:xfrm>
        </p:grpSpPr>
        <p:sp>
          <p:nvSpPr>
            <p:cNvPr id="23" name="TextBox 22"/>
            <p:cNvSpPr txBox="1"/>
            <p:nvPr/>
          </p:nvSpPr>
          <p:spPr>
            <a:xfrm>
              <a:off x="3626003" y="1408284"/>
              <a:ext cx="3076610" cy="4631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微软雅黑" pitchFamily="34" charset="-122"/>
                </a:rPr>
                <a:t>对美加征关税商品排除</a:t>
              </a:r>
            </a:p>
          </p:txBody>
        </p:sp>
        <p:grpSp>
          <p:nvGrpSpPr>
            <p:cNvPr id="6" name="组合 43"/>
            <p:cNvGrpSpPr>
              <a:grpSpLocks/>
            </p:cNvGrpSpPr>
            <p:nvPr/>
          </p:nvGrpSpPr>
          <p:grpSpPr bwMode="auto">
            <a:xfrm>
              <a:off x="2987824" y="1300427"/>
              <a:ext cx="864096" cy="723276"/>
              <a:chOff x="2165941" y="1632858"/>
              <a:chExt cx="864096" cy="723276"/>
            </a:xfrm>
          </p:grpSpPr>
          <p:sp>
            <p:nvSpPr>
              <p:cNvPr id="25" name="五边形 24"/>
              <p:cNvSpPr/>
              <p:nvPr/>
            </p:nvSpPr>
            <p:spPr>
              <a:xfrm>
                <a:off x="2165941" y="1740715"/>
                <a:ext cx="863606" cy="461564"/>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502" name="TextBox 25"/>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3</a:t>
                </a:r>
                <a:endParaRPr lang="zh-CN" altLang="en-US" sz="4100" b="0">
                  <a:solidFill>
                    <a:schemeClr val="bg1"/>
                  </a:solidFill>
                  <a:latin typeface="Arial Black" pitchFamily="34" charset="0"/>
                  <a:ea typeface="Arial Unicode MS"/>
                  <a:cs typeface="Arial Unicode MS"/>
                </a:endParaRPr>
              </a:p>
            </p:txBody>
          </p:sp>
        </p:grpSp>
      </p:grpSp>
      <p:grpSp>
        <p:nvGrpSpPr>
          <p:cNvPr id="7" name="组合 32"/>
          <p:cNvGrpSpPr>
            <a:grpSpLocks/>
          </p:cNvGrpSpPr>
          <p:nvPr/>
        </p:nvGrpSpPr>
        <p:grpSpPr bwMode="auto">
          <a:xfrm>
            <a:off x="3714741" y="2062169"/>
            <a:ext cx="3714764" cy="723900"/>
            <a:chOff x="2987824" y="1300427"/>
            <a:chExt cx="3714789" cy="723276"/>
          </a:xfrm>
        </p:grpSpPr>
        <p:sp>
          <p:nvSpPr>
            <p:cNvPr id="34" name="TextBox 33"/>
            <p:cNvSpPr txBox="1"/>
            <p:nvPr/>
          </p:nvSpPr>
          <p:spPr>
            <a:xfrm>
              <a:off x="3626003" y="1408284"/>
              <a:ext cx="3076610" cy="46315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r>
                <a:rPr lang="zh-CN" altLang="en-US" sz="2000" dirty="0">
                  <a:solidFill>
                    <a:schemeClr val="tx1"/>
                  </a:solidFill>
                  <a:latin typeface="+mj-ea"/>
                </a:rPr>
                <a:t>多元化税收担保</a:t>
              </a:r>
            </a:p>
          </p:txBody>
        </p:sp>
        <p:grpSp>
          <p:nvGrpSpPr>
            <p:cNvPr id="8" name="组合 43"/>
            <p:cNvGrpSpPr>
              <a:grpSpLocks/>
            </p:cNvGrpSpPr>
            <p:nvPr/>
          </p:nvGrpSpPr>
          <p:grpSpPr bwMode="auto">
            <a:xfrm>
              <a:off x="2987824" y="1300427"/>
              <a:ext cx="864096" cy="723276"/>
              <a:chOff x="2165941" y="1632858"/>
              <a:chExt cx="864096" cy="723276"/>
            </a:xfrm>
          </p:grpSpPr>
          <p:sp>
            <p:nvSpPr>
              <p:cNvPr id="53" name="五边形 52"/>
              <p:cNvSpPr/>
              <p:nvPr/>
            </p:nvSpPr>
            <p:spPr>
              <a:xfrm>
                <a:off x="2165941" y="1740715"/>
                <a:ext cx="863606" cy="461565"/>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20498" name="TextBox 53"/>
              <p:cNvSpPr txBox="1">
                <a:spLocks noChangeArrowheads="1"/>
              </p:cNvSpPr>
              <p:nvPr/>
            </p:nvSpPr>
            <p:spPr bwMode="auto">
              <a:xfrm>
                <a:off x="2216421" y="1632858"/>
                <a:ext cx="535724" cy="723276"/>
              </a:xfrm>
              <a:prstGeom prst="rect">
                <a:avLst/>
              </a:prstGeom>
              <a:noFill/>
              <a:ln w="9525">
                <a:noFill/>
                <a:miter lim="800000"/>
                <a:headEnd/>
                <a:tailEnd/>
              </a:ln>
            </p:spPr>
            <p:txBody>
              <a:bodyPr wrap="none">
                <a:spAutoFit/>
              </a:bodyPr>
              <a:lstStyle/>
              <a:p>
                <a:r>
                  <a:rPr lang="en-US" altLang="zh-CN" sz="4100" b="0">
                    <a:solidFill>
                      <a:schemeClr val="bg1"/>
                    </a:solidFill>
                    <a:latin typeface="Arial Black" pitchFamily="34" charset="0"/>
                    <a:ea typeface="Arial Unicode MS"/>
                    <a:cs typeface="Arial Unicode MS"/>
                  </a:rPr>
                  <a:t>2</a:t>
                </a:r>
                <a:endParaRPr lang="zh-CN" altLang="en-US" sz="4100" b="0">
                  <a:solidFill>
                    <a:schemeClr val="bg1"/>
                  </a:solidFill>
                  <a:latin typeface="Arial Black" pitchFamily="34" charset="0"/>
                  <a:ea typeface="Arial Unicode MS"/>
                  <a:cs typeface="Arial Unicode MS"/>
                </a:endParaRPr>
              </a:p>
            </p:txBody>
          </p:sp>
        </p:grpSp>
      </p:grpSp>
    </p:spTree>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Lst>
</file>

<file path=ppt/theme/theme1.xml><?xml version="1.0" encoding="utf-8"?>
<a:theme xmlns:a="http://schemas.openxmlformats.org/drawingml/2006/main" name="多元化税收担保">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txDef>
      <a:spPr>
        <a:ln>
          <a:solidFill>
            <a:srgbClr val="0070C0"/>
          </a:solidFill>
        </a:ln>
      </a:spPr>
      <a:bodyPr wrap="square" rtlCol="0" anchor="ctr" anchorCtr="0">
        <a:noAutofit/>
      </a:bodyPr>
      <a:lstStyle>
        <a:defPPr algn="ctr">
          <a:lnSpc>
            <a:spcPct val="200000"/>
          </a:lnSpc>
          <a:defRPr sz="2000" dirty="0" smtClean="0">
            <a:solidFill>
              <a:schemeClr val="tx1"/>
            </a:solidFill>
            <a:latin typeface="+mj-ea"/>
            <a:ea typeface="+mj-ea"/>
          </a:defRPr>
        </a:defPPr>
      </a:lstStyle>
      <a:style>
        <a:lnRef idx="2">
          <a:schemeClr val="accent1"/>
        </a:lnRef>
        <a:fillRef idx="1">
          <a:schemeClr val="lt1"/>
        </a:fillRef>
        <a:effectRef idx="0">
          <a:schemeClr val="accent1"/>
        </a:effectRef>
        <a:fontRef idx="minor">
          <a:schemeClr val="dk1"/>
        </a:fontRef>
      </a:style>
    </a:tx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2777</TotalTime>
  <Words>2008</Words>
  <Application>Microsoft Office PowerPoint</Application>
  <PresentationFormat>全屏显示(16:9)</PresentationFormat>
  <Paragraphs>318</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多元化税收担保</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512</dc:title>
  <dc:creator>Administrator</dc:creator>
  <cp:lastModifiedBy>蚁铠泓</cp:lastModifiedBy>
  <cp:revision>570</cp:revision>
  <dcterms:created xsi:type="dcterms:W3CDTF">2010-02-22T07:41:00Z</dcterms:created>
  <dcterms:modified xsi:type="dcterms:W3CDTF">2019-09-19T09:25:33Z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