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328" r:id="rId5"/>
    <p:sldId id="327" r:id="rId6"/>
    <p:sldId id="329" r:id="rId7"/>
    <p:sldId id="286" r:id="rId8"/>
    <p:sldId id="276" r:id="rId9"/>
    <p:sldId id="288" r:id="rId10"/>
    <p:sldId id="290" r:id="rId11"/>
    <p:sldId id="291" r:id="rId12"/>
    <p:sldId id="277" r:id="rId13"/>
    <p:sldId id="296" r:id="rId14"/>
    <p:sldId id="278" r:id="rId15"/>
    <p:sldId id="287" r:id="rId16"/>
    <p:sldId id="298" r:id="rId17"/>
    <p:sldId id="297" r:id="rId18"/>
    <p:sldId id="299" r:id="rId19"/>
    <p:sldId id="330" r:id="rId20"/>
    <p:sldId id="324" r:id="rId21"/>
  </p:sldIdLst>
  <p:sldSz cx="12192000" cy="6858000"/>
  <p:notesSz cx="6797675" cy="99266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2B41"/>
    <a:srgbClr val="1B2F47"/>
    <a:srgbClr val="F1F1F1"/>
    <a:srgbClr val="ED40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showGuides="1">
      <p:cViewPr varScale="1">
        <p:scale>
          <a:sx n="72" d="100"/>
          <a:sy n="72" d="100"/>
        </p:scale>
        <p:origin x="534" y="90"/>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1">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1">
  <dgm:title val=""/>
  <dgm:desc val=""/>
  <dgm:catLst>
    <dgm:cat type="accent5" pri="11500"/>
  </dgm:catLst>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1">
  <dgm:title val=""/>
  <dgm:desc val=""/>
  <dgm:catLst>
    <dgm:cat type="accent5" pri="11200"/>
  </dgm:catLst>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13D8800-A2F3-436E-AE51-A25E52BDE660}" type="doc">
      <dgm:prSet loTypeId="urn:microsoft.com/office/officeart/2005/8/layout/cycle7#1" loCatId="cycle" qsTypeId="urn:microsoft.com/office/officeart/2005/8/quickstyle/simple1#1" qsCatId="simple" csTypeId="urn:microsoft.com/office/officeart/2005/8/colors/accent1_2#1" csCatId="accent1" phldr="1"/>
      <dgm:spPr/>
      <dgm:t>
        <a:bodyPr/>
        <a:lstStyle/>
        <a:p>
          <a:endParaRPr lang="zh-CN" altLang="en-US"/>
        </a:p>
      </dgm:t>
    </dgm:pt>
    <dgm:pt modelId="{CD580492-A128-422C-A9E0-BAEE686687DD}">
      <dgm:prSet phldrT="[文本]"/>
      <dgm:spPr>
        <a:solidFill>
          <a:srgbClr val="1B2F47"/>
        </a:solidFill>
      </dgm:spPr>
      <dgm:t>
        <a:bodyPr/>
        <a:lstStyle/>
        <a:p>
          <a:r>
            <a:rPr lang="zh-CN" altLang="en-US" dirty="0">
              <a:latin typeface="微软雅黑" panose="020B0503020204020204" pitchFamily="34" charset="-122"/>
              <a:ea typeface="微软雅黑" panose="020B0503020204020204" pitchFamily="34" charset="-122"/>
            </a:rPr>
            <a:t>各地海关</a:t>
          </a:r>
        </a:p>
      </dgm:t>
    </dgm:pt>
    <dgm:pt modelId="{067AC7EE-9F7C-43B5-AF62-94E7349FA566}" type="parTrans" cxnId="{63DBA8AE-6550-4EA4-BEBC-C1592DC6B6E2}">
      <dgm:prSet/>
      <dgm:spPr/>
      <dgm:t>
        <a:bodyPr/>
        <a:lstStyle/>
        <a:p>
          <a:endParaRPr lang="zh-CN" altLang="en-US"/>
        </a:p>
      </dgm:t>
    </dgm:pt>
    <dgm:pt modelId="{7C812572-524B-4A47-896B-E31B0370F43E}" type="sibTrans" cxnId="{63DBA8AE-6550-4EA4-BEBC-C1592DC6B6E2}">
      <dgm:prSet/>
      <dgm:spPr/>
      <dgm:t>
        <a:bodyPr/>
        <a:lstStyle/>
        <a:p>
          <a:endParaRPr lang="zh-CN" altLang="en-US"/>
        </a:p>
      </dgm:t>
    </dgm:pt>
    <dgm:pt modelId="{E1402F20-60B4-474C-B5EA-C4346BAA438A}">
      <dgm:prSet phldrT="[文本]"/>
      <dgm:spPr>
        <a:solidFill>
          <a:srgbClr val="1B2F47"/>
        </a:solidFill>
      </dgm:spPr>
      <dgm:t>
        <a:bodyPr/>
        <a:lstStyle/>
        <a:p>
          <a:r>
            <a:rPr lang="zh-CN" altLang="en-US" dirty="0">
              <a:latin typeface="微软雅黑" panose="020B0503020204020204" pitchFamily="34" charset="-122"/>
              <a:ea typeface="微软雅黑" panose="020B0503020204020204" pitchFamily="34" charset="-122"/>
            </a:rPr>
            <a:t>保险公司</a:t>
          </a:r>
        </a:p>
      </dgm:t>
    </dgm:pt>
    <dgm:pt modelId="{3FB61844-3C03-4E1C-8C88-2C70D65FCA8A}" type="parTrans" cxnId="{32777528-F568-412F-A6F4-56EE0F58C69E}">
      <dgm:prSet/>
      <dgm:spPr/>
      <dgm:t>
        <a:bodyPr/>
        <a:lstStyle/>
        <a:p>
          <a:endParaRPr lang="zh-CN" altLang="en-US"/>
        </a:p>
      </dgm:t>
    </dgm:pt>
    <dgm:pt modelId="{FC968FEA-28D1-4AC3-A5BA-56C43C2D28A7}" type="sibTrans" cxnId="{32777528-F568-412F-A6F4-56EE0F58C69E}">
      <dgm:prSet/>
      <dgm:spPr/>
      <dgm:t>
        <a:bodyPr/>
        <a:lstStyle/>
        <a:p>
          <a:endParaRPr lang="zh-CN" altLang="en-US"/>
        </a:p>
      </dgm:t>
    </dgm:pt>
    <dgm:pt modelId="{EB8D1265-33C6-4A30-87D9-318BDF5EBB1E}">
      <dgm:prSet phldrT="[文本]"/>
      <dgm:spPr>
        <a:solidFill>
          <a:srgbClr val="002B41"/>
        </a:solidFill>
      </dgm:spPr>
      <dgm:t>
        <a:bodyPr/>
        <a:lstStyle/>
        <a:p>
          <a:r>
            <a:rPr lang="zh-CN" altLang="en-US" dirty="0">
              <a:latin typeface="微软雅黑" panose="020B0503020204020204" pitchFamily="34" charset="-122"/>
              <a:ea typeface="微软雅黑" panose="020B0503020204020204" pitchFamily="34" charset="-122"/>
            </a:rPr>
            <a:t>进口企业</a:t>
          </a:r>
        </a:p>
      </dgm:t>
    </dgm:pt>
    <dgm:pt modelId="{C17CA284-F39E-43B6-9F25-5636F3C9AF53}" type="parTrans" cxnId="{80930EB0-4ACB-458C-AFB0-43893176D790}">
      <dgm:prSet/>
      <dgm:spPr/>
      <dgm:t>
        <a:bodyPr/>
        <a:lstStyle/>
        <a:p>
          <a:endParaRPr lang="zh-CN" altLang="en-US"/>
        </a:p>
      </dgm:t>
    </dgm:pt>
    <dgm:pt modelId="{62520716-69E6-4967-B198-5F1882301F60}" type="sibTrans" cxnId="{80930EB0-4ACB-458C-AFB0-43893176D790}">
      <dgm:prSet/>
      <dgm:spPr/>
      <dgm:t>
        <a:bodyPr/>
        <a:lstStyle/>
        <a:p>
          <a:endParaRPr lang="zh-CN" altLang="en-US"/>
        </a:p>
      </dgm:t>
    </dgm:pt>
    <dgm:pt modelId="{82B46A57-C938-4FBA-9F8E-13C48AB595FD}" type="pres">
      <dgm:prSet presAssocID="{613D8800-A2F3-436E-AE51-A25E52BDE660}" presName="Name0" presStyleCnt="0">
        <dgm:presLayoutVars>
          <dgm:dir val="rev"/>
          <dgm:resizeHandles val="exact"/>
        </dgm:presLayoutVars>
      </dgm:prSet>
      <dgm:spPr/>
    </dgm:pt>
    <dgm:pt modelId="{3DC1EBCD-B6A3-49FA-AEE1-1A9384554875}" type="pres">
      <dgm:prSet presAssocID="{CD580492-A128-422C-A9E0-BAEE686687DD}" presName="node" presStyleLbl="node1" presStyleIdx="0" presStyleCnt="3">
        <dgm:presLayoutVars>
          <dgm:bulletEnabled val="1"/>
        </dgm:presLayoutVars>
      </dgm:prSet>
      <dgm:spPr/>
    </dgm:pt>
    <dgm:pt modelId="{675A8C5A-297A-4946-89F3-5C9DB5FAEC77}" type="pres">
      <dgm:prSet presAssocID="{7C812572-524B-4A47-896B-E31B0370F43E}" presName="sibTrans" presStyleLbl="sibTrans2D1" presStyleIdx="0" presStyleCnt="3"/>
      <dgm:spPr>
        <a:prstGeom prst="leftArrow">
          <a:avLst/>
        </a:prstGeom>
      </dgm:spPr>
    </dgm:pt>
    <dgm:pt modelId="{FCCC29A9-4BE7-4B45-9AE5-1920F805A252}" type="pres">
      <dgm:prSet presAssocID="{7C812572-524B-4A47-896B-E31B0370F43E}" presName="connectorText" presStyleLbl="sibTrans2D1" presStyleIdx="0" presStyleCnt="3"/>
      <dgm:spPr/>
    </dgm:pt>
    <dgm:pt modelId="{DF55C80C-9E80-459D-A7CC-20F14988BEBC}" type="pres">
      <dgm:prSet presAssocID="{E1402F20-60B4-474C-B5EA-C4346BAA438A}" presName="node" presStyleLbl="node1" presStyleIdx="1" presStyleCnt="3">
        <dgm:presLayoutVars>
          <dgm:bulletEnabled val="1"/>
        </dgm:presLayoutVars>
      </dgm:prSet>
      <dgm:spPr/>
    </dgm:pt>
    <dgm:pt modelId="{66F6DA85-C35B-4738-81B3-BA46A22FA8FA}" type="pres">
      <dgm:prSet presAssocID="{FC968FEA-28D1-4AC3-A5BA-56C43C2D28A7}" presName="sibTrans" presStyleLbl="sibTrans2D1" presStyleIdx="1" presStyleCnt="3"/>
      <dgm:spPr>
        <a:prstGeom prst="rightArrow">
          <a:avLst/>
        </a:prstGeom>
      </dgm:spPr>
    </dgm:pt>
    <dgm:pt modelId="{73B21EF5-5C7D-4DBE-A4EB-C27E2601DAA3}" type="pres">
      <dgm:prSet presAssocID="{FC968FEA-28D1-4AC3-A5BA-56C43C2D28A7}" presName="connectorText" presStyleLbl="sibTrans2D1" presStyleIdx="1" presStyleCnt="3"/>
      <dgm:spPr/>
    </dgm:pt>
    <dgm:pt modelId="{948BA0B9-DF91-4D02-895B-255C3FA19EB2}" type="pres">
      <dgm:prSet presAssocID="{EB8D1265-33C6-4A30-87D9-318BDF5EBB1E}" presName="node" presStyleLbl="node1" presStyleIdx="2" presStyleCnt="3">
        <dgm:presLayoutVars>
          <dgm:bulletEnabled val="1"/>
        </dgm:presLayoutVars>
      </dgm:prSet>
      <dgm:spPr/>
    </dgm:pt>
    <dgm:pt modelId="{05EB5102-74F3-4B94-8714-C1BB05C64721}" type="pres">
      <dgm:prSet presAssocID="{62520716-69E6-4967-B198-5F1882301F60}" presName="sibTrans" presStyleLbl="sibTrans2D1" presStyleIdx="2" presStyleCnt="3"/>
      <dgm:spPr>
        <a:prstGeom prst="leftArrow">
          <a:avLst/>
        </a:prstGeom>
      </dgm:spPr>
    </dgm:pt>
    <dgm:pt modelId="{A9113C4D-8CB5-4DA3-B295-312680346914}" type="pres">
      <dgm:prSet presAssocID="{62520716-69E6-4967-B198-5F1882301F60}" presName="connectorText" presStyleLbl="sibTrans2D1" presStyleIdx="2" presStyleCnt="3"/>
      <dgm:spPr/>
    </dgm:pt>
  </dgm:ptLst>
  <dgm:cxnLst>
    <dgm:cxn modelId="{1FDE9F09-B94A-4DC0-8C7B-F81638F96B07}" type="presOf" srcId="{FC968FEA-28D1-4AC3-A5BA-56C43C2D28A7}" destId="{66F6DA85-C35B-4738-81B3-BA46A22FA8FA}" srcOrd="0" destOrd="0" presId="urn:microsoft.com/office/officeart/2005/8/layout/cycle7#1"/>
    <dgm:cxn modelId="{D71E7616-73E2-4D79-A987-E15D5BF73F7B}" type="presOf" srcId="{EB8D1265-33C6-4A30-87D9-318BDF5EBB1E}" destId="{948BA0B9-DF91-4D02-895B-255C3FA19EB2}" srcOrd="0" destOrd="0" presId="urn:microsoft.com/office/officeart/2005/8/layout/cycle7#1"/>
    <dgm:cxn modelId="{C5C85B17-F193-41D5-ABC0-1F109B86A0B5}" type="presOf" srcId="{7C812572-524B-4A47-896B-E31B0370F43E}" destId="{FCCC29A9-4BE7-4B45-9AE5-1920F805A252}" srcOrd="1" destOrd="0" presId="urn:microsoft.com/office/officeart/2005/8/layout/cycle7#1"/>
    <dgm:cxn modelId="{A8ACF822-4BBC-4DDE-A603-10E6DAB946F5}" type="presOf" srcId="{62520716-69E6-4967-B198-5F1882301F60}" destId="{A9113C4D-8CB5-4DA3-B295-312680346914}" srcOrd="1" destOrd="0" presId="urn:microsoft.com/office/officeart/2005/8/layout/cycle7#1"/>
    <dgm:cxn modelId="{884B2427-90DC-4FAF-B87D-222A47A60E40}" type="presOf" srcId="{CD580492-A128-422C-A9E0-BAEE686687DD}" destId="{3DC1EBCD-B6A3-49FA-AEE1-1A9384554875}" srcOrd="0" destOrd="0" presId="urn:microsoft.com/office/officeart/2005/8/layout/cycle7#1"/>
    <dgm:cxn modelId="{32777528-F568-412F-A6F4-56EE0F58C69E}" srcId="{613D8800-A2F3-436E-AE51-A25E52BDE660}" destId="{E1402F20-60B4-474C-B5EA-C4346BAA438A}" srcOrd="1" destOrd="0" parTransId="{3FB61844-3C03-4E1C-8C88-2C70D65FCA8A}" sibTransId="{FC968FEA-28D1-4AC3-A5BA-56C43C2D28A7}"/>
    <dgm:cxn modelId="{2D8E063A-1A40-440E-A736-49648F96BAED}" type="presOf" srcId="{FC968FEA-28D1-4AC3-A5BA-56C43C2D28A7}" destId="{73B21EF5-5C7D-4DBE-A4EB-C27E2601DAA3}" srcOrd="1" destOrd="0" presId="urn:microsoft.com/office/officeart/2005/8/layout/cycle7#1"/>
    <dgm:cxn modelId="{4CF52263-83C2-406A-8B10-39958D50C5BB}" type="presOf" srcId="{E1402F20-60B4-474C-B5EA-C4346BAA438A}" destId="{DF55C80C-9E80-459D-A7CC-20F14988BEBC}" srcOrd="0" destOrd="0" presId="urn:microsoft.com/office/officeart/2005/8/layout/cycle7#1"/>
    <dgm:cxn modelId="{72DD2173-85F3-42BF-BFBF-0B823F2E1F09}" type="presOf" srcId="{62520716-69E6-4967-B198-5F1882301F60}" destId="{05EB5102-74F3-4B94-8714-C1BB05C64721}" srcOrd="0" destOrd="0" presId="urn:microsoft.com/office/officeart/2005/8/layout/cycle7#1"/>
    <dgm:cxn modelId="{63DBA8AE-6550-4EA4-BEBC-C1592DC6B6E2}" srcId="{613D8800-A2F3-436E-AE51-A25E52BDE660}" destId="{CD580492-A128-422C-A9E0-BAEE686687DD}" srcOrd="0" destOrd="0" parTransId="{067AC7EE-9F7C-43B5-AF62-94E7349FA566}" sibTransId="{7C812572-524B-4A47-896B-E31B0370F43E}"/>
    <dgm:cxn modelId="{80930EB0-4ACB-458C-AFB0-43893176D790}" srcId="{613D8800-A2F3-436E-AE51-A25E52BDE660}" destId="{EB8D1265-33C6-4A30-87D9-318BDF5EBB1E}" srcOrd="2" destOrd="0" parTransId="{C17CA284-F39E-43B6-9F25-5636F3C9AF53}" sibTransId="{62520716-69E6-4967-B198-5F1882301F60}"/>
    <dgm:cxn modelId="{653611C7-09D8-4378-9A26-CFFBC20DB9CE}" type="presOf" srcId="{7C812572-524B-4A47-896B-E31B0370F43E}" destId="{675A8C5A-297A-4946-89F3-5C9DB5FAEC77}" srcOrd="0" destOrd="0" presId="urn:microsoft.com/office/officeart/2005/8/layout/cycle7#1"/>
    <dgm:cxn modelId="{C809B7F1-0704-494E-A2CA-ECD55BAB8C71}" type="presOf" srcId="{613D8800-A2F3-436E-AE51-A25E52BDE660}" destId="{82B46A57-C938-4FBA-9F8E-13C48AB595FD}" srcOrd="0" destOrd="0" presId="urn:microsoft.com/office/officeart/2005/8/layout/cycle7#1"/>
    <dgm:cxn modelId="{65A36243-6CF4-44F7-A381-51885D455D09}" type="presParOf" srcId="{82B46A57-C938-4FBA-9F8E-13C48AB595FD}" destId="{3DC1EBCD-B6A3-49FA-AEE1-1A9384554875}" srcOrd="0" destOrd="0" presId="urn:microsoft.com/office/officeart/2005/8/layout/cycle7#1"/>
    <dgm:cxn modelId="{39C9E5F6-4E6D-449A-A405-F86445AF4721}" type="presParOf" srcId="{82B46A57-C938-4FBA-9F8E-13C48AB595FD}" destId="{675A8C5A-297A-4946-89F3-5C9DB5FAEC77}" srcOrd="1" destOrd="0" presId="urn:microsoft.com/office/officeart/2005/8/layout/cycle7#1"/>
    <dgm:cxn modelId="{EABD0999-B573-4C33-93A4-E1D3C459AC52}" type="presParOf" srcId="{675A8C5A-297A-4946-89F3-5C9DB5FAEC77}" destId="{FCCC29A9-4BE7-4B45-9AE5-1920F805A252}" srcOrd="0" destOrd="0" presId="urn:microsoft.com/office/officeart/2005/8/layout/cycle7#1"/>
    <dgm:cxn modelId="{7E075B8A-29F5-4156-ACD4-43C7FD10F611}" type="presParOf" srcId="{82B46A57-C938-4FBA-9F8E-13C48AB595FD}" destId="{DF55C80C-9E80-459D-A7CC-20F14988BEBC}" srcOrd="2" destOrd="0" presId="urn:microsoft.com/office/officeart/2005/8/layout/cycle7#1"/>
    <dgm:cxn modelId="{8B112390-2AB5-4DBA-A49D-975A7220C5D7}" type="presParOf" srcId="{82B46A57-C938-4FBA-9F8E-13C48AB595FD}" destId="{66F6DA85-C35B-4738-81B3-BA46A22FA8FA}" srcOrd="3" destOrd="0" presId="urn:microsoft.com/office/officeart/2005/8/layout/cycle7#1"/>
    <dgm:cxn modelId="{B2024083-C34D-4A3D-810D-29739EDB2CDB}" type="presParOf" srcId="{66F6DA85-C35B-4738-81B3-BA46A22FA8FA}" destId="{73B21EF5-5C7D-4DBE-A4EB-C27E2601DAA3}" srcOrd="0" destOrd="0" presId="urn:microsoft.com/office/officeart/2005/8/layout/cycle7#1"/>
    <dgm:cxn modelId="{B318FC31-08AF-4069-8F65-310FC1EE1745}" type="presParOf" srcId="{82B46A57-C938-4FBA-9F8E-13C48AB595FD}" destId="{948BA0B9-DF91-4D02-895B-255C3FA19EB2}" srcOrd="4" destOrd="0" presId="urn:microsoft.com/office/officeart/2005/8/layout/cycle7#1"/>
    <dgm:cxn modelId="{26D31A9A-0D2E-42C4-AA63-BC194EA5E645}" type="presParOf" srcId="{82B46A57-C938-4FBA-9F8E-13C48AB595FD}" destId="{05EB5102-74F3-4B94-8714-C1BB05C64721}" srcOrd="5" destOrd="0" presId="urn:microsoft.com/office/officeart/2005/8/layout/cycle7#1"/>
    <dgm:cxn modelId="{678D3E18-126A-48F6-984E-FFE08AAAF6AD}" type="presParOf" srcId="{05EB5102-74F3-4B94-8714-C1BB05C64721}" destId="{A9113C4D-8CB5-4DA3-B295-312680346914}" srcOrd="0" destOrd="0" presId="urn:microsoft.com/office/officeart/2005/8/layout/cycle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DDA2FA-2425-430E-B4B2-A4174B12FE2C}" type="doc">
      <dgm:prSet loTypeId="urn:microsoft.com/office/officeart/2005/8/layout/pyramid2#1" loCatId="list" qsTypeId="urn:microsoft.com/office/officeart/2005/8/quickstyle/simple1#2" qsCatId="simple" csTypeId="urn:microsoft.com/office/officeart/2005/8/colors/accent0_3#1" csCatId="mainScheme" phldr="1"/>
      <dgm:spPr/>
      <dgm:t>
        <a:bodyPr/>
        <a:lstStyle/>
        <a:p>
          <a:endParaRPr lang="zh-CN" altLang="en-US"/>
        </a:p>
      </dgm:t>
    </dgm:pt>
    <dgm:pt modelId="{2AAC0219-F67E-42DB-B252-96126D42B594}">
      <dgm:prSet phldrT="[文本]" custT="1"/>
      <dgm:spPr/>
      <dgm:t>
        <a:bodyPr/>
        <a:lstStyle/>
        <a:p>
          <a:r>
            <a:rPr lang="zh-CN" altLang="en-US" sz="1800" b="1" dirty="0">
              <a:solidFill>
                <a:srgbClr val="002060"/>
              </a:solidFill>
              <a:latin typeface="微软雅黑" panose="020B0503020204020204" pitchFamily="34" charset="-122"/>
              <a:ea typeface="微软雅黑" panose="020B0503020204020204" pitchFamily="34" charset="-122"/>
            </a:rPr>
            <a:t>投保资料</a:t>
          </a:r>
        </a:p>
      </dgm:t>
    </dgm:pt>
    <dgm:pt modelId="{0A6583E8-2526-4075-8136-99BD8242D160}" type="parTrans" cxnId="{AE146EEA-B579-49D8-9198-19492ECBCE79}">
      <dgm:prSet/>
      <dgm:spPr/>
      <dgm:t>
        <a:bodyPr/>
        <a:lstStyle/>
        <a:p>
          <a:endParaRPr lang="zh-CN" altLang="en-US">
            <a:solidFill>
              <a:srgbClr val="002060"/>
            </a:solidFill>
          </a:endParaRPr>
        </a:p>
      </dgm:t>
    </dgm:pt>
    <dgm:pt modelId="{954F0FB2-DC0B-4B00-8306-BAD6B33287ED}" type="sibTrans" cxnId="{AE146EEA-B579-49D8-9198-19492ECBCE79}">
      <dgm:prSet/>
      <dgm:spPr/>
      <dgm:t>
        <a:bodyPr/>
        <a:lstStyle/>
        <a:p>
          <a:endParaRPr lang="zh-CN" altLang="en-US">
            <a:solidFill>
              <a:srgbClr val="002060"/>
            </a:solidFill>
          </a:endParaRPr>
        </a:p>
      </dgm:t>
    </dgm:pt>
    <dgm:pt modelId="{4B56F786-6BC7-42F7-8BC9-4269A9FEF266}">
      <dgm:prSet phldrT="[文本]" custT="1"/>
      <dgm:spPr/>
      <dgm:t>
        <a:bodyPr/>
        <a:lstStyle/>
        <a:p>
          <a:pPr>
            <a:buFont typeface="Arial" panose="020B0604020202020204" pitchFamily="34" charset="0"/>
            <a:buChar char="•"/>
          </a:pPr>
          <a:r>
            <a:rPr lang="zh-CN" altLang="en-US" sz="1400" b="1" dirty="0">
              <a:solidFill>
                <a:srgbClr val="002060"/>
              </a:solidFill>
              <a:latin typeface="微软雅黑" panose="020B0503020204020204" pitchFamily="34" charset="-122"/>
              <a:ea typeface="微软雅黑" panose="020B0503020204020204" pitchFamily="34" charset="-122"/>
            </a:rPr>
            <a:t> 投保单；</a:t>
          </a:r>
        </a:p>
      </dgm:t>
    </dgm:pt>
    <dgm:pt modelId="{B08CC735-DF33-4213-AAEA-890E51E59C28}" type="parTrans" cxnId="{B38755A7-7905-4EA3-A2E7-F717F80DBE18}">
      <dgm:prSet/>
      <dgm:spPr/>
      <dgm:t>
        <a:bodyPr/>
        <a:lstStyle/>
        <a:p>
          <a:endParaRPr lang="zh-CN" altLang="en-US">
            <a:solidFill>
              <a:srgbClr val="002060"/>
            </a:solidFill>
          </a:endParaRPr>
        </a:p>
      </dgm:t>
    </dgm:pt>
    <dgm:pt modelId="{FD8A2C47-BB2D-4449-854B-F4185B032ED4}" type="sibTrans" cxnId="{B38755A7-7905-4EA3-A2E7-F717F80DBE18}">
      <dgm:prSet/>
      <dgm:spPr/>
      <dgm:t>
        <a:bodyPr/>
        <a:lstStyle/>
        <a:p>
          <a:endParaRPr lang="zh-CN" altLang="en-US">
            <a:solidFill>
              <a:srgbClr val="002060"/>
            </a:solidFill>
          </a:endParaRPr>
        </a:p>
      </dgm:t>
    </dgm:pt>
    <dgm:pt modelId="{8CF2DB7D-CEBB-4F1B-A766-11D6CE4410AF}">
      <dgm:prSet custT="1"/>
      <dgm:spPr/>
      <dgm:t>
        <a:bodyPr/>
        <a:lstStyle/>
        <a:p>
          <a:pPr>
            <a:buFont typeface="Arial" panose="020B0604020202020204" pitchFamily="34" charset="0"/>
            <a:buChar char="•"/>
          </a:pPr>
          <a:r>
            <a:rPr lang="zh-CN" altLang="en-US" sz="1400" b="1" dirty="0">
              <a:solidFill>
                <a:srgbClr val="002060"/>
              </a:solidFill>
              <a:latin typeface="微软雅黑" panose="020B0503020204020204" pitchFamily="34" charset="-122"/>
              <a:ea typeface="微软雅黑" panose="020B0503020204020204" pitchFamily="34" charset="-122"/>
            </a:rPr>
            <a:t> 投保人承诺函；</a:t>
          </a:r>
        </a:p>
      </dgm:t>
    </dgm:pt>
    <dgm:pt modelId="{5CEC3974-DAFE-4627-950B-DEAA65B21B15}" type="parTrans" cxnId="{5E332FE1-769C-4810-BD25-E0FCD2E276D9}">
      <dgm:prSet/>
      <dgm:spPr/>
      <dgm:t>
        <a:bodyPr/>
        <a:lstStyle/>
        <a:p>
          <a:endParaRPr lang="zh-CN" altLang="en-US">
            <a:solidFill>
              <a:srgbClr val="002060"/>
            </a:solidFill>
          </a:endParaRPr>
        </a:p>
      </dgm:t>
    </dgm:pt>
    <dgm:pt modelId="{44488689-4C86-4CA5-9821-9CDE8180B5C0}" type="sibTrans" cxnId="{5E332FE1-769C-4810-BD25-E0FCD2E276D9}">
      <dgm:prSet/>
      <dgm:spPr/>
      <dgm:t>
        <a:bodyPr/>
        <a:lstStyle/>
        <a:p>
          <a:endParaRPr lang="zh-CN" altLang="en-US">
            <a:solidFill>
              <a:srgbClr val="002060"/>
            </a:solidFill>
          </a:endParaRPr>
        </a:p>
      </dgm:t>
    </dgm:pt>
    <dgm:pt modelId="{EBC23273-CAD6-4593-928C-2E900B7834C2}">
      <dgm:prSet custT="1"/>
      <dgm:spPr/>
      <dgm:t>
        <a:bodyPr/>
        <a:lstStyle/>
        <a:p>
          <a:pPr>
            <a:buFont typeface="Arial" panose="020B0604020202020204" pitchFamily="34" charset="0"/>
            <a:buChar char="•"/>
          </a:pPr>
          <a:r>
            <a:rPr lang="zh-CN" altLang="en-US" sz="1400" b="1" dirty="0">
              <a:solidFill>
                <a:srgbClr val="002060"/>
              </a:solidFill>
              <a:latin typeface="微软雅黑" panose="020B0503020204020204" pitchFamily="34" charset="-122"/>
              <a:ea typeface="微软雅黑" panose="020B0503020204020204" pitchFamily="34" charset="-122"/>
            </a:rPr>
            <a:t> 营业执照副本加盖公章；</a:t>
          </a:r>
        </a:p>
      </dgm:t>
    </dgm:pt>
    <dgm:pt modelId="{E7D570DE-5DA0-4FCE-8808-B3042E19FDBA}" type="parTrans" cxnId="{C4229252-C7DA-4EF5-AD61-16A8F5A4B2E4}">
      <dgm:prSet/>
      <dgm:spPr/>
      <dgm:t>
        <a:bodyPr/>
        <a:lstStyle/>
        <a:p>
          <a:endParaRPr lang="zh-CN" altLang="en-US">
            <a:solidFill>
              <a:srgbClr val="002060"/>
            </a:solidFill>
          </a:endParaRPr>
        </a:p>
      </dgm:t>
    </dgm:pt>
    <dgm:pt modelId="{D4F81562-3BEF-4901-9E9A-FDA50F7E0990}" type="sibTrans" cxnId="{C4229252-C7DA-4EF5-AD61-16A8F5A4B2E4}">
      <dgm:prSet/>
      <dgm:spPr/>
      <dgm:t>
        <a:bodyPr/>
        <a:lstStyle/>
        <a:p>
          <a:endParaRPr lang="zh-CN" altLang="en-US">
            <a:solidFill>
              <a:srgbClr val="002060"/>
            </a:solidFill>
          </a:endParaRPr>
        </a:p>
      </dgm:t>
    </dgm:pt>
    <dgm:pt modelId="{64298FD4-5C1E-4DF7-9EEA-208432AE40DB}">
      <dgm:prSet custT="1"/>
      <dgm:spPr/>
      <dgm:t>
        <a:bodyPr/>
        <a:lstStyle/>
        <a:p>
          <a:pPr>
            <a:buFont typeface="Arial" panose="020B0604020202020204" pitchFamily="34" charset="0"/>
            <a:buChar char="•"/>
          </a:pPr>
          <a:r>
            <a:rPr lang="zh-CN" altLang="en-US" sz="1400" b="1" dirty="0">
              <a:solidFill>
                <a:srgbClr val="002060"/>
              </a:solidFill>
              <a:latin typeface="微软雅黑" panose="020B0503020204020204" pitchFamily="34" charset="-122"/>
              <a:ea typeface="微软雅黑" panose="020B0503020204020204" pitchFamily="34" charset="-122"/>
            </a:rPr>
            <a:t> 近三年的审计财务报告；</a:t>
          </a:r>
        </a:p>
      </dgm:t>
    </dgm:pt>
    <dgm:pt modelId="{981B11E5-837A-4418-9274-82C57016F03B}" type="parTrans" cxnId="{3B588B2D-24EE-4E9E-8FC2-69B37CD5B207}">
      <dgm:prSet/>
      <dgm:spPr/>
      <dgm:t>
        <a:bodyPr/>
        <a:lstStyle/>
        <a:p>
          <a:endParaRPr lang="zh-CN" altLang="en-US">
            <a:solidFill>
              <a:srgbClr val="002060"/>
            </a:solidFill>
          </a:endParaRPr>
        </a:p>
      </dgm:t>
    </dgm:pt>
    <dgm:pt modelId="{70F6CF3A-855C-4E36-9E40-6A4CCBCAA7E4}" type="sibTrans" cxnId="{3B588B2D-24EE-4E9E-8FC2-69B37CD5B207}">
      <dgm:prSet/>
      <dgm:spPr/>
      <dgm:t>
        <a:bodyPr/>
        <a:lstStyle/>
        <a:p>
          <a:endParaRPr lang="zh-CN" altLang="en-US">
            <a:solidFill>
              <a:srgbClr val="002060"/>
            </a:solidFill>
          </a:endParaRPr>
        </a:p>
      </dgm:t>
    </dgm:pt>
    <dgm:pt modelId="{B7B723A7-5BD3-4C9F-BA8A-0764CA09ADD9}">
      <dgm:prSet custT="1"/>
      <dgm:spPr/>
      <dgm:t>
        <a:bodyPr/>
        <a:lstStyle/>
        <a:p>
          <a:pPr>
            <a:buFont typeface="Arial" panose="020B0604020202020204" pitchFamily="34" charset="0"/>
            <a:buChar char="•"/>
          </a:pPr>
          <a:r>
            <a:rPr lang="zh-CN" altLang="en-US" sz="1400" b="1" dirty="0">
              <a:solidFill>
                <a:srgbClr val="002060"/>
              </a:solidFill>
              <a:latin typeface="微软雅黑" panose="020B0503020204020204" pitchFamily="34" charset="-122"/>
              <a:ea typeface="微软雅黑" panose="020B0503020204020204" pitchFamily="34" charset="-122"/>
            </a:rPr>
            <a:t> 法人身份证；</a:t>
          </a:r>
        </a:p>
      </dgm:t>
    </dgm:pt>
    <dgm:pt modelId="{D737168B-01BF-4E6D-901E-5D224CA5E372}" type="parTrans" cxnId="{0A67DB9D-4E8E-4EAD-A4DD-788CB79C847F}">
      <dgm:prSet/>
      <dgm:spPr/>
      <dgm:t>
        <a:bodyPr/>
        <a:lstStyle/>
        <a:p>
          <a:endParaRPr lang="zh-CN" altLang="en-US">
            <a:solidFill>
              <a:srgbClr val="002060"/>
            </a:solidFill>
          </a:endParaRPr>
        </a:p>
      </dgm:t>
    </dgm:pt>
    <dgm:pt modelId="{22E8E398-A597-416D-A8BA-0AF2A6024F5D}" type="sibTrans" cxnId="{0A67DB9D-4E8E-4EAD-A4DD-788CB79C847F}">
      <dgm:prSet/>
      <dgm:spPr/>
      <dgm:t>
        <a:bodyPr/>
        <a:lstStyle/>
        <a:p>
          <a:endParaRPr lang="zh-CN" altLang="en-US">
            <a:solidFill>
              <a:srgbClr val="002060"/>
            </a:solidFill>
          </a:endParaRPr>
        </a:p>
      </dgm:t>
    </dgm:pt>
    <dgm:pt modelId="{65752588-83E7-4556-8D1F-20F7291F0A79}">
      <dgm:prSet custT="1"/>
      <dgm:spPr/>
      <dgm:t>
        <a:bodyPr/>
        <a:lstStyle/>
        <a:p>
          <a:pPr>
            <a:buFont typeface="Arial" panose="020B0604020202020204" pitchFamily="34" charset="0"/>
            <a:buChar char="•"/>
          </a:pPr>
          <a:r>
            <a:rPr lang="zh-CN" altLang="en-US" sz="1400" b="1" dirty="0">
              <a:solidFill>
                <a:srgbClr val="002060"/>
              </a:solidFill>
              <a:latin typeface="微软雅黑" panose="020B0503020204020204" pitchFamily="34" charset="-122"/>
              <a:ea typeface="微软雅黑" panose="020B0503020204020204" pitchFamily="34" charset="-122"/>
            </a:rPr>
            <a:t> 关税缴税记录清单（至少</a:t>
          </a:r>
          <a:r>
            <a:rPr lang="en-US" altLang="zh-CN" sz="1400" b="1" dirty="0">
              <a:solidFill>
                <a:srgbClr val="002060"/>
              </a:solidFill>
              <a:latin typeface="微软雅黑" panose="020B0503020204020204" pitchFamily="34" charset="-122"/>
              <a:ea typeface="微软雅黑" panose="020B0503020204020204" pitchFamily="34" charset="-122"/>
            </a:rPr>
            <a:t>12</a:t>
          </a:r>
          <a:r>
            <a:rPr lang="zh-CN" altLang="en-US" sz="1400" b="1" dirty="0">
              <a:solidFill>
                <a:srgbClr val="002060"/>
              </a:solidFill>
              <a:latin typeface="微软雅黑" panose="020B0503020204020204" pitchFamily="34" charset="-122"/>
              <a:ea typeface="微软雅黑" panose="020B0503020204020204" pitchFamily="34" charset="-122"/>
            </a:rPr>
            <a:t>个月） ；</a:t>
          </a:r>
        </a:p>
      </dgm:t>
    </dgm:pt>
    <dgm:pt modelId="{7EEC5DCA-431C-49B0-9511-B337A2C94313}" type="parTrans" cxnId="{02118871-13BA-494A-897F-2E1EC66F4D71}">
      <dgm:prSet/>
      <dgm:spPr/>
      <dgm:t>
        <a:bodyPr/>
        <a:lstStyle/>
        <a:p>
          <a:endParaRPr lang="zh-CN" altLang="en-US">
            <a:solidFill>
              <a:srgbClr val="002060"/>
            </a:solidFill>
          </a:endParaRPr>
        </a:p>
      </dgm:t>
    </dgm:pt>
    <dgm:pt modelId="{333581ED-6051-45E3-8FEE-2CADB25AB79D}" type="sibTrans" cxnId="{02118871-13BA-494A-897F-2E1EC66F4D71}">
      <dgm:prSet/>
      <dgm:spPr/>
      <dgm:t>
        <a:bodyPr/>
        <a:lstStyle/>
        <a:p>
          <a:endParaRPr lang="zh-CN" altLang="en-US">
            <a:solidFill>
              <a:srgbClr val="002060"/>
            </a:solidFill>
          </a:endParaRPr>
        </a:p>
      </dgm:t>
    </dgm:pt>
    <dgm:pt modelId="{9B1C87DA-E7AD-4A24-8A22-E7300F6FDC63}">
      <dgm:prSet custT="1"/>
      <dgm:spPr/>
      <dgm:t>
        <a:bodyPr/>
        <a:lstStyle/>
        <a:p>
          <a:pPr>
            <a:buFont typeface="Arial" panose="020B0604020202020204" pitchFamily="34" charset="0"/>
            <a:buChar char="•"/>
          </a:pPr>
          <a:r>
            <a:rPr lang="zh-CN" altLang="en-US" sz="1400" b="1" dirty="0">
              <a:solidFill>
                <a:srgbClr val="002060"/>
              </a:solidFill>
              <a:latin typeface="微软雅黑" panose="020B0503020204020204" pitchFamily="34" charset="-122"/>
              <a:ea typeface="微软雅黑" panose="020B0503020204020204" pitchFamily="34" charset="-122"/>
            </a:rPr>
            <a:t> 报关单位注册登记证书；</a:t>
          </a:r>
        </a:p>
      </dgm:t>
    </dgm:pt>
    <dgm:pt modelId="{A8EEF85B-836F-4610-947C-50246048C002}" type="parTrans" cxnId="{1C0E8F99-6A91-4D58-A9A8-6CDFCCEA44A6}">
      <dgm:prSet/>
      <dgm:spPr/>
      <dgm:t>
        <a:bodyPr/>
        <a:lstStyle/>
        <a:p>
          <a:endParaRPr lang="zh-CN" altLang="en-US">
            <a:solidFill>
              <a:srgbClr val="002060"/>
            </a:solidFill>
          </a:endParaRPr>
        </a:p>
      </dgm:t>
    </dgm:pt>
    <dgm:pt modelId="{99D5D494-909A-4DA1-9713-A5001CB2A4E1}" type="sibTrans" cxnId="{1C0E8F99-6A91-4D58-A9A8-6CDFCCEA44A6}">
      <dgm:prSet/>
      <dgm:spPr/>
      <dgm:t>
        <a:bodyPr/>
        <a:lstStyle/>
        <a:p>
          <a:endParaRPr lang="zh-CN" altLang="en-US">
            <a:solidFill>
              <a:srgbClr val="002060"/>
            </a:solidFill>
          </a:endParaRPr>
        </a:p>
      </dgm:t>
    </dgm:pt>
    <dgm:pt modelId="{1FF5EBAA-85A5-477D-9CDC-483B9E37BBAD}">
      <dgm:prSet custT="1"/>
      <dgm:spPr/>
      <dgm:t>
        <a:bodyPr/>
        <a:lstStyle/>
        <a:p>
          <a:pPr>
            <a:buFont typeface="Arial" panose="020B0604020202020204" pitchFamily="34" charset="0"/>
            <a:buChar char="•"/>
          </a:pPr>
          <a:r>
            <a:rPr lang="zh-CN" altLang="en-US" sz="1400" b="1" dirty="0">
              <a:solidFill>
                <a:srgbClr val="002060"/>
              </a:solidFill>
              <a:latin typeface="微软雅黑" panose="020B0503020204020204" pitchFamily="34" charset="-122"/>
              <a:ea typeface="微软雅黑" panose="020B0503020204020204" pitchFamily="34" charset="-122"/>
            </a:rPr>
            <a:t> 征信报告（大额申请需要提供） 。</a:t>
          </a:r>
          <a:endParaRPr lang="zh-CN" altLang="en-US" sz="1400" b="1" dirty="0">
            <a:solidFill>
              <a:srgbClr val="002060"/>
            </a:solidFill>
          </a:endParaRPr>
        </a:p>
      </dgm:t>
    </dgm:pt>
    <dgm:pt modelId="{9A5C3D64-B748-4739-91EC-B176CC55BA5B}" type="parTrans" cxnId="{75D210D7-C71E-4118-9721-785F57C9DFAE}">
      <dgm:prSet/>
      <dgm:spPr/>
      <dgm:t>
        <a:bodyPr/>
        <a:lstStyle/>
        <a:p>
          <a:endParaRPr lang="zh-CN" altLang="en-US">
            <a:solidFill>
              <a:srgbClr val="002060"/>
            </a:solidFill>
          </a:endParaRPr>
        </a:p>
      </dgm:t>
    </dgm:pt>
    <dgm:pt modelId="{C46F5D33-74AF-4428-A6B1-E497F29B5F06}" type="sibTrans" cxnId="{75D210D7-C71E-4118-9721-785F57C9DFAE}">
      <dgm:prSet/>
      <dgm:spPr/>
      <dgm:t>
        <a:bodyPr/>
        <a:lstStyle/>
        <a:p>
          <a:endParaRPr lang="zh-CN" altLang="en-US">
            <a:solidFill>
              <a:srgbClr val="002060"/>
            </a:solidFill>
          </a:endParaRPr>
        </a:p>
      </dgm:t>
    </dgm:pt>
    <dgm:pt modelId="{6831344B-F856-4BF2-9672-8EDCC399F4A7}" type="pres">
      <dgm:prSet presAssocID="{EFDDA2FA-2425-430E-B4B2-A4174B12FE2C}" presName="compositeShape" presStyleCnt="0">
        <dgm:presLayoutVars>
          <dgm:dir/>
          <dgm:resizeHandles/>
        </dgm:presLayoutVars>
      </dgm:prSet>
      <dgm:spPr/>
    </dgm:pt>
    <dgm:pt modelId="{90101706-7A78-412B-BA2A-DB1C8A24838A}" type="pres">
      <dgm:prSet presAssocID="{EFDDA2FA-2425-430E-B4B2-A4174B12FE2C}" presName="pyramid" presStyleLbl="node1" presStyleIdx="0" presStyleCnt="1"/>
      <dgm:spPr/>
    </dgm:pt>
    <dgm:pt modelId="{B963AB14-EAEC-44AA-A5EE-F977C7ABBBC5}" type="pres">
      <dgm:prSet presAssocID="{EFDDA2FA-2425-430E-B4B2-A4174B12FE2C}" presName="theList" presStyleCnt="0"/>
      <dgm:spPr/>
    </dgm:pt>
    <dgm:pt modelId="{4368E5AA-E8DA-44D3-80E3-6B90F570DF86}" type="pres">
      <dgm:prSet presAssocID="{2AAC0219-F67E-42DB-B252-96126D42B594}" presName="aNode" presStyleLbl="fgAcc1" presStyleIdx="0" presStyleCnt="1" custScaleX="125209" custScaleY="587405" custLinFactNeighborX="620" custLinFactNeighborY="-93183">
        <dgm:presLayoutVars>
          <dgm:bulletEnabled val="1"/>
        </dgm:presLayoutVars>
      </dgm:prSet>
      <dgm:spPr/>
    </dgm:pt>
    <dgm:pt modelId="{D4AE21E7-EB62-4181-94BE-220B4073209E}" type="pres">
      <dgm:prSet presAssocID="{2AAC0219-F67E-42DB-B252-96126D42B594}" presName="aSpace" presStyleCnt="0"/>
      <dgm:spPr/>
    </dgm:pt>
  </dgm:ptLst>
  <dgm:cxnLst>
    <dgm:cxn modelId="{B0815A03-2001-4B49-8144-EAC12C24F268}" type="presOf" srcId="{9B1C87DA-E7AD-4A24-8A22-E7300F6FDC63}" destId="{4368E5AA-E8DA-44D3-80E3-6B90F570DF86}" srcOrd="0" destOrd="7" presId="urn:microsoft.com/office/officeart/2005/8/layout/pyramid2#1"/>
    <dgm:cxn modelId="{BA76F60D-5A61-4C8B-ADA0-58472D80280A}" type="presOf" srcId="{65752588-83E7-4556-8D1F-20F7291F0A79}" destId="{4368E5AA-E8DA-44D3-80E3-6B90F570DF86}" srcOrd="0" destOrd="6" presId="urn:microsoft.com/office/officeart/2005/8/layout/pyramid2#1"/>
    <dgm:cxn modelId="{D196091A-2A30-4517-B321-625D6F47F130}" type="presOf" srcId="{B7B723A7-5BD3-4C9F-BA8A-0764CA09ADD9}" destId="{4368E5AA-E8DA-44D3-80E3-6B90F570DF86}" srcOrd="0" destOrd="5" presId="urn:microsoft.com/office/officeart/2005/8/layout/pyramid2#1"/>
    <dgm:cxn modelId="{3B588B2D-24EE-4E9E-8FC2-69B37CD5B207}" srcId="{2AAC0219-F67E-42DB-B252-96126D42B594}" destId="{64298FD4-5C1E-4DF7-9EEA-208432AE40DB}" srcOrd="3" destOrd="0" parTransId="{981B11E5-837A-4418-9274-82C57016F03B}" sibTransId="{70F6CF3A-855C-4E36-9E40-6A4CCBCAA7E4}"/>
    <dgm:cxn modelId="{63F2BA30-2A10-4ED4-A88D-B1E47B8A11EA}" type="presOf" srcId="{2AAC0219-F67E-42DB-B252-96126D42B594}" destId="{4368E5AA-E8DA-44D3-80E3-6B90F570DF86}" srcOrd="0" destOrd="0" presId="urn:microsoft.com/office/officeart/2005/8/layout/pyramid2#1"/>
    <dgm:cxn modelId="{0A4B1E64-D00D-4D53-BC4B-DD2AC6488B77}" type="presOf" srcId="{8CF2DB7D-CEBB-4F1B-A766-11D6CE4410AF}" destId="{4368E5AA-E8DA-44D3-80E3-6B90F570DF86}" srcOrd="0" destOrd="2" presId="urn:microsoft.com/office/officeart/2005/8/layout/pyramid2#1"/>
    <dgm:cxn modelId="{D0C0BE66-DD9E-49A2-89F0-92E04DB3E662}" type="presOf" srcId="{EFDDA2FA-2425-430E-B4B2-A4174B12FE2C}" destId="{6831344B-F856-4BF2-9672-8EDCC399F4A7}" srcOrd="0" destOrd="0" presId="urn:microsoft.com/office/officeart/2005/8/layout/pyramid2#1"/>
    <dgm:cxn modelId="{02118871-13BA-494A-897F-2E1EC66F4D71}" srcId="{2AAC0219-F67E-42DB-B252-96126D42B594}" destId="{65752588-83E7-4556-8D1F-20F7291F0A79}" srcOrd="5" destOrd="0" parTransId="{7EEC5DCA-431C-49B0-9511-B337A2C94313}" sibTransId="{333581ED-6051-45E3-8FEE-2CADB25AB79D}"/>
    <dgm:cxn modelId="{C4229252-C7DA-4EF5-AD61-16A8F5A4B2E4}" srcId="{2AAC0219-F67E-42DB-B252-96126D42B594}" destId="{EBC23273-CAD6-4593-928C-2E900B7834C2}" srcOrd="2" destOrd="0" parTransId="{E7D570DE-5DA0-4FCE-8808-B3042E19FDBA}" sibTransId="{D4F81562-3BEF-4901-9E9A-FDA50F7E0990}"/>
    <dgm:cxn modelId="{A1B31D84-D44E-4115-8680-9CCBC67513DA}" type="presOf" srcId="{4B56F786-6BC7-42F7-8BC9-4269A9FEF266}" destId="{4368E5AA-E8DA-44D3-80E3-6B90F570DF86}" srcOrd="0" destOrd="1" presId="urn:microsoft.com/office/officeart/2005/8/layout/pyramid2#1"/>
    <dgm:cxn modelId="{D20FE38B-986E-47A9-9B00-1AB8250E0ECF}" type="presOf" srcId="{1FF5EBAA-85A5-477D-9CDC-483B9E37BBAD}" destId="{4368E5AA-E8DA-44D3-80E3-6B90F570DF86}" srcOrd="0" destOrd="8" presId="urn:microsoft.com/office/officeart/2005/8/layout/pyramid2#1"/>
    <dgm:cxn modelId="{1C0E8F99-6A91-4D58-A9A8-6CDFCCEA44A6}" srcId="{2AAC0219-F67E-42DB-B252-96126D42B594}" destId="{9B1C87DA-E7AD-4A24-8A22-E7300F6FDC63}" srcOrd="6" destOrd="0" parTransId="{A8EEF85B-836F-4610-947C-50246048C002}" sibTransId="{99D5D494-909A-4DA1-9713-A5001CB2A4E1}"/>
    <dgm:cxn modelId="{0A67DB9D-4E8E-4EAD-A4DD-788CB79C847F}" srcId="{2AAC0219-F67E-42DB-B252-96126D42B594}" destId="{B7B723A7-5BD3-4C9F-BA8A-0764CA09ADD9}" srcOrd="4" destOrd="0" parTransId="{D737168B-01BF-4E6D-901E-5D224CA5E372}" sibTransId="{22E8E398-A597-416D-A8BA-0AF2A6024F5D}"/>
    <dgm:cxn modelId="{B38755A7-7905-4EA3-A2E7-F717F80DBE18}" srcId="{2AAC0219-F67E-42DB-B252-96126D42B594}" destId="{4B56F786-6BC7-42F7-8BC9-4269A9FEF266}" srcOrd="0" destOrd="0" parTransId="{B08CC735-DF33-4213-AAEA-890E51E59C28}" sibTransId="{FD8A2C47-BB2D-4449-854B-F4185B032ED4}"/>
    <dgm:cxn modelId="{E95D19BD-6CBF-4686-809B-89298E722D10}" type="presOf" srcId="{EBC23273-CAD6-4593-928C-2E900B7834C2}" destId="{4368E5AA-E8DA-44D3-80E3-6B90F570DF86}" srcOrd="0" destOrd="3" presId="urn:microsoft.com/office/officeart/2005/8/layout/pyramid2#1"/>
    <dgm:cxn modelId="{75D210D7-C71E-4118-9721-785F57C9DFAE}" srcId="{2AAC0219-F67E-42DB-B252-96126D42B594}" destId="{1FF5EBAA-85A5-477D-9CDC-483B9E37BBAD}" srcOrd="7" destOrd="0" parTransId="{9A5C3D64-B748-4739-91EC-B176CC55BA5B}" sibTransId="{C46F5D33-74AF-4428-A6B1-E497F29B5F06}"/>
    <dgm:cxn modelId="{5E332FE1-769C-4810-BD25-E0FCD2E276D9}" srcId="{2AAC0219-F67E-42DB-B252-96126D42B594}" destId="{8CF2DB7D-CEBB-4F1B-A766-11D6CE4410AF}" srcOrd="1" destOrd="0" parTransId="{5CEC3974-DAFE-4627-950B-DEAA65B21B15}" sibTransId="{44488689-4C86-4CA5-9821-9CDE8180B5C0}"/>
    <dgm:cxn modelId="{AE146EEA-B579-49D8-9198-19492ECBCE79}" srcId="{EFDDA2FA-2425-430E-B4B2-A4174B12FE2C}" destId="{2AAC0219-F67E-42DB-B252-96126D42B594}" srcOrd="0" destOrd="0" parTransId="{0A6583E8-2526-4075-8136-99BD8242D160}" sibTransId="{954F0FB2-DC0B-4B00-8306-BAD6B33287ED}"/>
    <dgm:cxn modelId="{694031FC-8F3A-4B04-BF02-3B358FF6B758}" type="presOf" srcId="{64298FD4-5C1E-4DF7-9EEA-208432AE40DB}" destId="{4368E5AA-E8DA-44D3-80E3-6B90F570DF86}" srcOrd="0" destOrd="4" presId="urn:microsoft.com/office/officeart/2005/8/layout/pyramid2#1"/>
    <dgm:cxn modelId="{08110E50-9DDC-44EC-A446-3650CBCB5D9D}" type="presParOf" srcId="{6831344B-F856-4BF2-9672-8EDCC399F4A7}" destId="{90101706-7A78-412B-BA2A-DB1C8A24838A}" srcOrd="0" destOrd="0" presId="urn:microsoft.com/office/officeart/2005/8/layout/pyramid2#1"/>
    <dgm:cxn modelId="{C77F0CA5-48F5-4C94-8116-900184D61F7E}" type="presParOf" srcId="{6831344B-F856-4BF2-9672-8EDCC399F4A7}" destId="{B963AB14-EAEC-44AA-A5EE-F977C7ABBBC5}" srcOrd="1" destOrd="0" presId="urn:microsoft.com/office/officeart/2005/8/layout/pyramid2#1"/>
    <dgm:cxn modelId="{67CD3516-538A-49B9-89FA-8C577D7F2340}" type="presParOf" srcId="{B963AB14-EAEC-44AA-A5EE-F977C7ABBBC5}" destId="{4368E5AA-E8DA-44D3-80E3-6B90F570DF86}" srcOrd="0" destOrd="0" presId="urn:microsoft.com/office/officeart/2005/8/layout/pyramid2#1"/>
    <dgm:cxn modelId="{78128134-C4C2-407A-914B-A1D41EA706E4}" type="presParOf" srcId="{B963AB14-EAEC-44AA-A5EE-F977C7ABBBC5}" destId="{D4AE21E7-EB62-4181-94BE-220B4073209E}" srcOrd="1" destOrd="0" presId="urn:microsoft.com/office/officeart/2005/8/layout/pyramid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DDA2FA-2425-430E-B4B2-A4174B12FE2C}" type="doc">
      <dgm:prSet loTypeId="urn:microsoft.com/office/officeart/2005/8/layout/pyramid2#2" loCatId="list" qsTypeId="urn:microsoft.com/office/officeart/2005/8/quickstyle/simple1#3" qsCatId="simple" csTypeId="urn:microsoft.com/office/officeart/2005/8/colors/accent5_5#1" csCatId="accent5" phldr="1"/>
      <dgm:spPr/>
      <dgm:t>
        <a:bodyPr/>
        <a:lstStyle/>
        <a:p>
          <a:endParaRPr lang="zh-CN" altLang="en-US"/>
        </a:p>
      </dgm:t>
    </dgm:pt>
    <dgm:pt modelId="{2AAC0219-F67E-42DB-B252-96126D42B594}">
      <dgm:prSet phldrT="[文本]"/>
      <dgm:spPr/>
      <dgm:t>
        <a:bodyPr/>
        <a:lstStyle/>
        <a:p>
          <a:r>
            <a:rPr lang="zh-CN" altLang="en-US" b="1" dirty="0">
              <a:solidFill>
                <a:srgbClr val="002060"/>
              </a:solidFill>
              <a:latin typeface="微软雅黑" panose="020B0503020204020204" pitchFamily="34" charset="-122"/>
              <a:ea typeface="微软雅黑" panose="020B0503020204020204" pitchFamily="34" charset="-122"/>
            </a:rPr>
            <a:t>费率厘定</a:t>
          </a:r>
        </a:p>
      </dgm:t>
    </dgm:pt>
    <dgm:pt modelId="{0A6583E8-2526-4075-8136-99BD8242D160}" type="parTrans" cxnId="{AE146EEA-B579-49D8-9198-19492ECBCE79}">
      <dgm:prSet/>
      <dgm:spPr/>
      <dgm:t>
        <a:bodyPr/>
        <a:lstStyle/>
        <a:p>
          <a:endParaRPr lang="zh-CN" altLang="en-US"/>
        </a:p>
      </dgm:t>
    </dgm:pt>
    <dgm:pt modelId="{954F0FB2-DC0B-4B00-8306-BAD6B33287ED}" type="sibTrans" cxnId="{AE146EEA-B579-49D8-9198-19492ECBCE79}">
      <dgm:prSet/>
      <dgm:spPr/>
      <dgm:t>
        <a:bodyPr/>
        <a:lstStyle/>
        <a:p>
          <a:endParaRPr lang="zh-CN" altLang="en-US"/>
        </a:p>
      </dgm:t>
    </dgm:pt>
    <dgm:pt modelId="{4B56F786-6BC7-42F7-8BC9-4269A9FEF266}">
      <dgm:prSet phldrT="[文本]"/>
      <dgm:spPr/>
      <dgm:t>
        <a:bodyPr/>
        <a:lstStyle/>
        <a:p>
          <a:pPr>
            <a:buFont typeface="Arial" panose="020B0604020202020204" pitchFamily="34" charset="0"/>
            <a:buChar char="•"/>
          </a:pPr>
          <a:r>
            <a:rPr lang="zh-CN" altLang="en-US" b="1" dirty="0">
              <a:solidFill>
                <a:srgbClr val="002060"/>
              </a:solidFill>
              <a:latin typeface="微软雅黑" panose="020B0503020204020204" pitchFamily="34" charset="-122"/>
              <a:ea typeface="微软雅黑" panose="020B0503020204020204" pitchFamily="34" charset="-122"/>
            </a:rPr>
            <a:t>担保类型；</a:t>
          </a:r>
        </a:p>
      </dgm:t>
    </dgm:pt>
    <dgm:pt modelId="{B08CC735-DF33-4213-AAEA-890E51E59C28}" type="parTrans" cxnId="{B38755A7-7905-4EA3-A2E7-F717F80DBE18}">
      <dgm:prSet/>
      <dgm:spPr/>
      <dgm:t>
        <a:bodyPr/>
        <a:lstStyle/>
        <a:p>
          <a:endParaRPr lang="zh-CN" altLang="en-US"/>
        </a:p>
      </dgm:t>
    </dgm:pt>
    <dgm:pt modelId="{FD8A2C47-BB2D-4449-854B-F4185B032ED4}" type="sibTrans" cxnId="{B38755A7-7905-4EA3-A2E7-F717F80DBE18}">
      <dgm:prSet/>
      <dgm:spPr/>
      <dgm:t>
        <a:bodyPr/>
        <a:lstStyle/>
        <a:p>
          <a:endParaRPr lang="zh-CN" altLang="en-US"/>
        </a:p>
      </dgm:t>
    </dgm:pt>
    <dgm:pt modelId="{482293E4-699B-4169-8143-ECF0C94B7A03}">
      <dgm:prSet/>
      <dgm:spPr/>
      <dgm:t>
        <a:bodyPr/>
        <a:lstStyle/>
        <a:p>
          <a:pPr>
            <a:buFont typeface="Arial" panose="020B0604020202020204" pitchFamily="34" charset="0"/>
            <a:buChar char="•"/>
          </a:pPr>
          <a:r>
            <a:rPr lang="zh-CN" altLang="en-US" b="1" dirty="0">
              <a:solidFill>
                <a:srgbClr val="002060"/>
              </a:solidFill>
              <a:latin typeface="微软雅黑" panose="020B0503020204020204" pitchFamily="34" charset="-122"/>
              <a:ea typeface="微软雅黑" panose="020B0503020204020204" pitchFamily="34" charset="-122"/>
            </a:rPr>
            <a:t>保险期限；</a:t>
          </a:r>
        </a:p>
      </dgm:t>
    </dgm:pt>
    <dgm:pt modelId="{2B27DCDF-0C73-43D2-9C95-6A61BD10E689}" type="parTrans" cxnId="{1FD5E204-D767-4F05-8936-D8593A8D38A9}">
      <dgm:prSet/>
      <dgm:spPr/>
      <dgm:t>
        <a:bodyPr/>
        <a:lstStyle/>
        <a:p>
          <a:endParaRPr lang="zh-CN" altLang="en-US"/>
        </a:p>
      </dgm:t>
    </dgm:pt>
    <dgm:pt modelId="{C531380B-F7A1-4E53-AB25-35AA90288432}" type="sibTrans" cxnId="{1FD5E204-D767-4F05-8936-D8593A8D38A9}">
      <dgm:prSet/>
      <dgm:spPr/>
      <dgm:t>
        <a:bodyPr/>
        <a:lstStyle/>
        <a:p>
          <a:endParaRPr lang="zh-CN" altLang="en-US"/>
        </a:p>
      </dgm:t>
    </dgm:pt>
    <dgm:pt modelId="{BD1F6403-1DB5-474E-A7A9-B85498924696}">
      <dgm:prSet/>
      <dgm:spPr/>
      <dgm:t>
        <a:bodyPr/>
        <a:lstStyle/>
        <a:p>
          <a:pPr>
            <a:buFont typeface="Arial" panose="020B0604020202020204" pitchFamily="34" charset="0"/>
            <a:buChar char="•"/>
          </a:pPr>
          <a:r>
            <a:rPr lang="zh-CN" altLang="en-US" b="1" dirty="0">
              <a:solidFill>
                <a:srgbClr val="002060"/>
              </a:solidFill>
              <a:latin typeface="微软雅黑" panose="020B0503020204020204" pitchFamily="34" charset="-122"/>
              <a:ea typeface="微软雅黑" panose="020B0503020204020204" pitchFamily="34" charset="-122"/>
            </a:rPr>
            <a:t>企业性质；</a:t>
          </a:r>
        </a:p>
      </dgm:t>
    </dgm:pt>
    <dgm:pt modelId="{69400E04-1D0A-4F67-8B0A-468EFABA1F0E}" type="parTrans" cxnId="{68386C2A-8064-4067-9158-C3EAC4C0B833}">
      <dgm:prSet/>
      <dgm:spPr/>
      <dgm:t>
        <a:bodyPr/>
        <a:lstStyle/>
        <a:p>
          <a:endParaRPr lang="zh-CN" altLang="en-US"/>
        </a:p>
      </dgm:t>
    </dgm:pt>
    <dgm:pt modelId="{70082E54-2A04-4799-B085-E6646754D2B8}" type="sibTrans" cxnId="{68386C2A-8064-4067-9158-C3EAC4C0B833}">
      <dgm:prSet/>
      <dgm:spPr/>
      <dgm:t>
        <a:bodyPr/>
        <a:lstStyle/>
        <a:p>
          <a:endParaRPr lang="zh-CN" altLang="en-US"/>
        </a:p>
      </dgm:t>
    </dgm:pt>
    <dgm:pt modelId="{211A1B0D-C7D2-4CE2-93DD-3349EB69269A}">
      <dgm:prSet/>
      <dgm:spPr/>
      <dgm:t>
        <a:bodyPr/>
        <a:lstStyle/>
        <a:p>
          <a:pPr>
            <a:buFont typeface="Arial" panose="020B0604020202020204" pitchFamily="34" charset="0"/>
            <a:buChar char="•"/>
          </a:pPr>
          <a:r>
            <a:rPr lang="zh-CN" altLang="en-US" b="1" dirty="0">
              <a:solidFill>
                <a:srgbClr val="002060"/>
              </a:solidFill>
              <a:latin typeface="微软雅黑" panose="020B0503020204020204" pitchFamily="34" charset="-122"/>
              <a:ea typeface="微软雅黑" panose="020B0503020204020204" pitchFamily="34" charset="-122"/>
            </a:rPr>
            <a:t>企业经营状况；</a:t>
          </a:r>
        </a:p>
      </dgm:t>
    </dgm:pt>
    <dgm:pt modelId="{ACD228B2-5E7C-41EC-A14F-D17ECCF9D8E7}" type="parTrans" cxnId="{639019B3-AA35-4333-81AF-2F768FEF1C17}">
      <dgm:prSet/>
      <dgm:spPr/>
      <dgm:t>
        <a:bodyPr/>
        <a:lstStyle/>
        <a:p>
          <a:endParaRPr lang="zh-CN" altLang="en-US"/>
        </a:p>
      </dgm:t>
    </dgm:pt>
    <dgm:pt modelId="{36B83F50-A4D4-4DA1-A206-E8080FA15FCB}" type="sibTrans" cxnId="{639019B3-AA35-4333-81AF-2F768FEF1C17}">
      <dgm:prSet/>
      <dgm:spPr/>
      <dgm:t>
        <a:bodyPr/>
        <a:lstStyle/>
        <a:p>
          <a:endParaRPr lang="zh-CN" altLang="en-US"/>
        </a:p>
      </dgm:t>
    </dgm:pt>
    <dgm:pt modelId="{D4B10DB7-9FF0-4967-B5B7-DBFA3F25A0EA}">
      <dgm:prSet/>
      <dgm:spPr/>
      <dgm:t>
        <a:bodyPr/>
        <a:lstStyle/>
        <a:p>
          <a:pPr>
            <a:buFont typeface="Arial" panose="020B0604020202020204" pitchFamily="34" charset="0"/>
            <a:buChar char="•"/>
          </a:pPr>
          <a:r>
            <a:rPr lang="zh-CN" altLang="en-US" b="1" dirty="0">
              <a:solidFill>
                <a:srgbClr val="002060"/>
              </a:solidFill>
              <a:latin typeface="微软雅黑" panose="020B0503020204020204" pitchFamily="34" charset="-122"/>
              <a:ea typeface="微软雅黑" panose="020B0503020204020204" pitchFamily="34" charset="-122"/>
            </a:rPr>
            <a:t>上年度海关税款缴纳规模；</a:t>
          </a:r>
        </a:p>
      </dgm:t>
    </dgm:pt>
    <dgm:pt modelId="{2DD2E193-1EE5-4C01-8389-0CFC6B1AAE1A}" type="parTrans" cxnId="{5526C672-7771-4ABE-BE0C-BFE59706E973}">
      <dgm:prSet/>
      <dgm:spPr/>
      <dgm:t>
        <a:bodyPr/>
        <a:lstStyle/>
        <a:p>
          <a:endParaRPr lang="zh-CN" altLang="en-US"/>
        </a:p>
      </dgm:t>
    </dgm:pt>
    <dgm:pt modelId="{E203EC62-985E-41F3-A989-DA67BE300F31}" type="sibTrans" cxnId="{5526C672-7771-4ABE-BE0C-BFE59706E973}">
      <dgm:prSet/>
      <dgm:spPr/>
      <dgm:t>
        <a:bodyPr/>
        <a:lstStyle/>
        <a:p>
          <a:endParaRPr lang="zh-CN" altLang="en-US"/>
        </a:p>
      </dgm:t>
    </dgm:pt>
    <dgm:pt modelId="{7A24C891-6A90-4D40-81F1-39AAE8C62B04}">
      <dgm:prSet/>
      <dgm:spPr/>
      <dgm:t>
        <a:bodyPr/>
        <a:lstStyle/>
        <a:p>
          <a:pPr>
            <a:buFont typeface="Arial" panose="020B0604020202020204" pitchFamily="34" charset="0"/>
            <a:buChar char="•"/>
          </a:pPr>
          <a:r>
            <a:rPr lang="zh-CN" altLang="en-US" b="1" dirty="0">
              <a:solidFill>
                <a:srgbClr val="002060"/>
              </a:solidFill>
              <a:latin typeface="微软雅黑" panose="020B0503020204020204" pitchFamily="34" charset="-122"/>
              <a:ea typeface="微软雅黑" panose="020B0503020204020204" pitchFamily="34" charset="-122"/>
            </a:rPr>
            <a:t>历史支付表现。</a:t>
          </a:r>
        </a:p>
      </dgm:t>
    </dgm:pt>
    <dgm:pt modelId="{F6FEF67B-28ED-4F3B-BCBA-EE9018FFE6DB}" type="parTrans" cxnId="{9B220E11-AEB7-4788-AD48-C52FFE455A1B}">
      <dgm:prSet/>
      <dgm:spPr/>
      <dgm:t>
        <a:bodyPr/>
        <a:lstStyle/>
        <a:p>
          <a:endParaRPr lang="zh-CN" altLang="en-US"/>
        </a:p>
      </dgm:t>
    </dgm:pt>
    <dgm:pt modelId="{B42B90D8-F4C4-4886-85B0-56AB54573564}" type="sibTrans" cxnId="{9B220E11-AEB7-4788-AD48-C52FFE455A1B}">
      <dgm:prSet/>
      <dgm:spPr/>
      <dgm:t>
        <a:bodyPr/>
        <a:lstStyle/>
        <a:p>
          <a:endParaRPr lang="zh-CN" altLang="en-US"/>
        </a:p>
      </dgm:t>
    </dgm:pt>
    <dgm:pt modelId="{719BB741-61F5-4452-B2A5-297899E124CE}">
      <dgm:prSet/>
      <dgm:spPr/>
      <dgm:t>
        <a:bodyPr/>
        <a:lstStyle/>
        <a:p>
          <a:pPr>
            <a:buFont typeface="Arial" panose="020B0604020202020204" pitchFamily="34" charset="0"/>
            <a:buChar char="•"/>
          </a:pPr>
          <a:r>
            <a:rPr lang="zh-CN" altLang="en-US" b="1" dirty="0">
              <a:solidFill>
                <a:srgbClr val="002060"/>
              </a:solidFill>
              <a:latin typeface="微软雅黑" panose="020B0503020204020204" pitchFamily="34" charset="-122"/>
              <a:ea typeface="微软雅黑" panose="020B0503020204020204" pitchFamily="34" charset="-122"/>
            </a:rPr>
            <a:t>企业信用等级；</a:t>
          </a:r>
        </a:p>
      </dgm:t>
    </dgm:pt>
    <dgm:pt modelId="{66610714-14E2-4F5A-95DE-965E1606EC0A}" type="parTrans" cxnId="{B5518BDF-E218-44CB-805E-9236C5820B45}">
      <dgm:prSet/>
      <dgm:spPr/>
    </dgm:pt>
    <dgm:pt modelId="{92DAFA7B-5366-4433-8939-992EAA7DF697}" type="sibTrans" cxnId="{B5518BDF-E218-44CB-805E-9236C5820B45}">
      <dgm:prSet/>
      <dgm:spPr/>
    </dgm:pt>
    <dgm:pt modelId="{CCCAC1A1-4242-4CE9-8F6B-65898F45D125}" type="pres">
      <dgm:prSet presAssocID="{EFDDA2FA-2425-430E-B4B2-A4174B12FE2C}" presName="compositeShape" presStyleCnt="0">
        <dgm:presLayoutVars>
          <dgm:dir/>
          <dgm:resizeHandles/>
        </dgm:presLayoutVars>
      </dgm:prSet>
      <dgm:spPr/>
    </dgm:pt>
    <dgm:pt modelId="{DD79D3DE-FD80-46D4-9B26-7346F7FC5DD6}" type="pres">
      <dgm:prSet presAssocID="{EFDDA2FA-2425-430E-B4B2-A4174B12FE2C}" presName="pyramid" presStyleLbl="node1" presStyleIdx="0" presStyleCnt="1"/>
      <dgm:spPr/>
    </dgm:pt>
    <dgm:pt modelId="{DB4B3B6F-CEE6-48A8-80B9-C7C891A9962E}" type="pres">
      <dgm:prSet presAssocID="{EFDDA2FA-2425-430E-B4B2-A4174B12FE2C}" presName="theList" presStyleCnt="0"/>
      <dgm:spPr/>
    </dgm:pt>
    <dgm:pt modelId="{5D25A0FD-6A0F-4AEA-88CE-68AA94FF5D73}" type="pres">
      <dgm:prSet presAssocID="{2AAC0219-F67E-42DB-B252-96126D42B594}" presName="aNode" presStyleLbl="fgAcc1" presStyleIdx="0" presStyleCnt="1" custScaleX="119773" custScaleY="94539">
        <dgm:presLayoutVars>
          <dgm:bulletEnabled val="1"/>
        </dgm:presLayoutVars>
      </dgm:prSet>
      <dgm:spPr/>
    </dgm:pt>
    <dgm:pt modelId="{B141DE46-5F4C-4034-B06E-845BB51958F9}" type="pres">
      <dgm:prSet presAssocID="{2AAC0219-F67E-42DB-B252-96126D42B594}" presName="aSpace" presStyleCnt="0"/>
      <dgm:spPr/>
    </dgm:pt>
  </dgm:ptLst>
  <dgm:cxnLst>
    <dgm:cxn modelId="{1FD5E204-D767-4F05-8936-D8593A8D38A9}" srcId="{2AAC0219-F67E-42DB-B252-96126D42B594}" destId="{482293E4-699B-4169-8143-ECF0C94B7A03}" srcOrd="1" destOrd="0" parTransId="{2B27DCDF-0C73-43D2-9C95-6A61BD10E689}" sibTransId="{C531380B-F7A1-4E53-AB25-35AA90288432}"/>
    <dgm:cxn modelId="{9B220E11-AEB7-4788-AD48-C52FFE455A1B}" srcId="{2AAC0219-F67E-42DB-B252-96126D42B594}" destId="{7A24C891-6A90-4D40-81F1-39AAE8C62B04}" srcOrd="6" destOrd="0" parTransId="{F6FEF67B-28ED-4F3B-BCBA-EE9018FFE6DB}" sibTransId="{B42B90D8-F4C4-4886-85B0-56AB54573564}"/>
    <dgm:cxn modelId="{228A0C1D-FD82-4A05-A4D6-9745B7CDB507}" type="presOf" srcId="{7A24C891-6A90-4D40-81F1-39AAE8C62B04}" destId="{5D25A0FD-6A0F-4AEA-88CE-68AA94FF5D73}" srcOrd="0" destOrd="7" presId="urn:microsoft.com/office/officeart/2005/8/layout/pyramid2#2"/>
    <dgm:cxn modelId="{68386C2A-8064-4067-9158-C3EAC4C0B833}" srcId="{2AAC0219-F67E-42DB-B252-96126D42B594}" destId="{BD1F6403-1DB5-474E-A7A9-B85498924696}" srcOrd="2" destOrd="0" parTransId="{69400E04-1D0A-4F67-8B0A-468EFABA1F0E}" sibTransId="{70082E54-2A04-4799-B085-E6646754D2B8}"/>
    <dgm:cxn modelId="{33B76B6A-B431-45FE-BCE8-BFFDA11E30B4}" type="presOf" srcId="{EFDDA2FA-2425-430E-B4B2-A4174B12FE2C}" destId="{CCCAC1A1-4242-4CE9-8F6B-65898F45D125}" srcOrd="0" destOrd="0" presId="urn:microsoft.com/office/officeart/2005/8/layout/pyramid2#2"/>
    <dgm:cxn modelId="{002CEE6E-0AD0-45D0-B7DD-3A41481EB08A}" type="presOf" srcId="{BD1F6403-1DB5-474E-A7A9-B85498924696}" destId="{5D25A0FD-6A0F-4AEA-88CE-68AA94FF5D73}" srcOrd="0" destOrd="3" presId="urn:microsoft.com/office/officeart/2005/8/layout/pyramid2#2"/>
    <dgm:cxn modelId="{5526C672-7771-4ABE-BE0C-BFE59706E973}" srcId="{2AAC0219-F67E-42DB-B252-96126D42B594}" destId="{D4B10DB7-9FF0-4967-B5B7-DBFA3F25A0EA}" srcOrd="5" destOrd="0" parTransId="{2DD2E193-1EE5-4C01-8389-0CFC6B1AAE1A}" sibTransId="{E203EC62-985E-41F3-A989-DA67BE300F31}"/>
    <dgm:cxn modelId="{D902D873-B885-4F9E-904F-942EC3107E29}" type="presOf" srcId="{719BB741-61F5-4452-B2A5-297899E124CE}" destId="{5D25A0FD-6A0F-4AEA-88CE-68AA94FF5D73}" srcOrd="0" destOrd="4" presId="urn:microsoft.com/office/officeart/2005/8/layout/pyramid2#2"/>
    <dgm:cxn modelId="{BBB71B84-D828-405C-A3A6-70643106F345}" type="presOf" srcId="{4B56F786-6BC7-42F7-8BC9-4269A9FEF266}" destId="{5D25A0FD-6A0F-4AEA-88CE-68AA94FF5D73}" srcOrd="0" destOrd="1" presId="urn:microsoft.com/office/officeart/2005/8/layout/pyramid2#2"/>
    <dgm:cxn modelId="{B2319D94-761B-47CA-BDAC-88D592F9C169}" type="presOf" srcId="{482293E4-699B-4169-8143-ECF0C94B7A03}" destId="{5D25A0FD-6A0F-4AEA-88CE-68AA94FF5D73}" srcOrd="0" destOrd="2" presId="urn:microsoft.com/office/officeart/2005/8/layout/pyramid2#2"/>
    <dgm:cxn modelId="{A8F479A0-EE02-4717-A36C-DC8677C3FE41}" type="presOf" srcId="{2AAC0219-F67E-42DB-B252-96126D42B594}" destId="{5D25A0FD-6A0F-4AEA-88CE-68AA94FF5D73}" srcOrd="0" destOrd="0" presId="urn:microsoft.com/office/officeart/2005/8/layout/pyramid2#2"/>
    <dgm:cxn modelId="{B38755A7-7905-4EA3-A2E7-F717F80DBE18}" srcId="{2AAC0219-F67E-42DB-B252-96126D42B594}" destId="{4B56F786-6BC7-42F7-8BC9-4269A9FEF266}" srcOrd="0" destOrd="0" parTransId="{B08CC735-DF33-4213-AAEA-890E51E59C28}" sibTransId="{FD8A2C47-BB2D-4449-854B-F4185B032ED4}"/>
    <dgm:cxn modelId="{A9FA86A9-0E82-46A8-A1DB-83D8DBD6C8C7}" type="presOf" srcId="{D4B10DB7-9FF0-4967-B5B7-DBFA3F25A0EA}" destId="{5D25A0FD-6A0F-4AEA-88CE-68AA94FF5D73}" srcOrd="0" destOrd="6" presId="urn:microsoft.com/office/officeart/2005/8/layout/pyramid2#2"/>
    <dgm:cxn modelId="{2B213DAB-1830-464A-9A59-F4C83CA03F76}" type="presOf" srcId="{211A1B0D-C7D2-4CE2-93DD-3349EB69269A}" destId="{5D25A0FD-6A0F-4AEA-88CE-68AA94FF5D73}" srcOrd="0" destOrd="5" presId="urn:microsoft.com/office/officeart/2005/8/layout/pyramid2#2"/>
    <dgm:cxn modelId="{639019B3-AA35-4333-81AF-2F768FEF1C17}" srcId="{2AAC0219-F67E-42DB-B252-96126D42B594}" destId="{211A1B0D-C7D2-4CE2-93DD-3349EB69269A}" srcOrd="4" destOrd="0" parTransId="{ACD228B2-5E7C-41EC-A14F-D17ECCF9D8E7}" sibTransId="{36B83F50-A4D4-4DA1-A206-E8080FA15FCB}"/>
    <dgm:cxn modelId="{B5518BDF-E218-44CB-805E-9236C5820B45}" srcId="{2AAC0219-F67E-42DB-B252-96126D42B594}" destId="{719BB741-61F5-4452-B2A5-297899E124CE}" srcOrd="3" destOrd="0" parTransId="{66610714-14E2-4F5A-95DE-965E1606EC0A}" sibTransId="{92DAFA7B-5366-4433-8939-992EAA7DF697}"/>
    <dgm:cxn modelId="{AE146EEA-B579-49D8-9198-19492ECBCE79}" srcId="{EFDDA2FA-2425-430E-B4B2-A4174B12FE2C}" destId="{2AAC0219-F67E-42DB-B252-96126D42B594}" srcOrd="0" destOrd="0" parTransId="{0A6583E8-2526-4075-8136-99BD8242D160}" sibTransId="{954F0FB2-DC0B-4B00-8306-BAD6B33287ED}"/>
    <dgm:cxn modelId="{2460AC54-DDEC-4603-8C9F-E124983831C5}" type="presParOf" srcId="{CCCAC1A1-4242-4CE9-8F6B-65898F45D125}" destId="{DD79D3DE-FD80-46D4-9B26-7346F7FC5DD6}" srcOrd="0" destOrd="0" presId="urn:microsoft.com/office/officeart/2005/8/layout/pyramid2#2"/>
    <dgm:cxn modelId="{DA8449D0-A4AB-45C1-902D-1B53482AAB60}" type="presParOf" srcId="{CCCAC1A1-4242-4CE9-8F6B-65898F45D125}" destId="{DB4B3B6F-CEE6-48A8-80B9-C7C891A9962E}" srcOrd="1" destOrd="0" presId="urn:microsoft.com/office/officeart/2005/8/layout/pyramid2#2"/>
    <dgm:cxn modelId="{25A86449-5D52-4462-AFF5-E40D99F8C83C}" type="presParOf" srcId="{DB4B3B6F-CEE6-48A8-80B9-C7C891A9962E}" destId="{5D25A0FD-6A0F-4AEA-88CE-68AA94FF5D73}" srcOrd="0" destOrd="0" presId="urn:microsoft.com/office/officeart/2005/8/layout/pyramid2#2"/>
    <dgm:cxn modelId="{C1B52460-0A9A-4B05-8BB3-569353CF4DA3}" type="presParOf" srcId="{DB4B3B6F-CEE6-48A8-80B9-C7C891A9962E}" destId="{B141DE46-5F4C-4034-B06E-845BB51958F9}" srcOrd="1" destOrd="0" presId="urn:microsoft.com/office/officeart/2005/8/layout/pyramid2#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FDA64F-2041-4AC7-A82D-2D8EACD661CA}" type="doc">
      <dgm:prSet loTypeId="urn:microsoft.com/office/officeart/2005/8/layout/chevron1" loCatId="process" qsTypeId="urn:microsoft.com/office/officeart/2005/8/quickstyle/simple1#4" qsCatId="simple" csTypeId="urn:microsoft.com/office/officeart/2005/8/colors/accent5_2#1" csCatId="accent5" phldr="1"/>
      <dgm:spPr/>
    </dgm:pt>
    <dgm:pt modelId="{EE0E4853-E373-48B3-9723-BEDA5F3EBE18}">
      <dgm:prSet phldrT="[文本]" custT="1"/>
      <dgm:spPr/>
      <dgm:t>
        <a:bodyPr/>
        <a:lstStyle/>
        <a:p>
          <a:r>
            <a:rPr lang="zh-CN" altLang="en-US" sz="1400" dirty="0">
              <a:latin typeface="微软雅黑" panose="020B0503020204020204" pitchFamily="34" charset="-122"/>
              <a:ea typeface="微软雅黑" panose="020B0503020204020204" pitchFamily="34" charset="-122"/>
            </a:rPr>
            <a:t>投保受理</a:t>
          </a:r>
        </a:p>
      </dgm:t>
    </dgm:pt>
    <dgm:pt modelId="{5DC38F71-0E66-4E5E-8DBA-8B025D4AD5A5}" type="parTrans" cxnId="{3EBE97E4-B6ED-4BE1-BC33-5C0FD7FFA276}">
      <dgm:prSet/>
      <dgm:spPr/>
      <dgm:t>
        <a:bodyPr/>
        <a:lstStyle/>
        <a:p>
          <a:endParaRPr lang="zh-CN" altLang="en-US"/>
        </a:p>
      </dgm:t>
    </dgm:pt>
    <dgm:pt modelId="{F581676E-24A1-4F97-B74C-7143F7658F23}" type="sibTrans" cxnId="{3EBE97E4-B6ED-4BE1-BC33-5C0FD7FFA276}">
      <dgm:prSet/>
      <dgm:spPr/>
      <dgm:t>
        <a:bodyPr/>
        <a:lstStyle/>
        <a:p>
          <a:endParaRPr lang="zh-CN" altLang="en-US"/>
        </a:p>
      </dgm:t>
    </dgm:pt>
    <dgm:pt modelId="{D0E972A6-585B-49E4-AA81-F7E568B347DE}">
      <dgm:prSet phldrT="[文本]" custT="1"/>
      <dgm:spPr/>
      <dgm:t>
        <a:bodyPr/>
        <a:lstStyle/>
        <a:p>
          <a:r>
            <a:rPr lang="zh-CN" altLang="en-US" sz="1400" dirty="0">
              <a:latin typeface="微软雅黑" panose="020B0503020204020204" pitchFamily="34" charset="-122"/>
              <a:ea typeface="微软雅黑" panose="020B0503020204020204" pitchFamily="34" charset="-122"/>
            </a:rPr>
            <a:t>资质审核</a:t>
          </a:r>
        </a:p>
      </dgm:t>
    </dgm:pt>
    <dgm:pt modelId="{A7EE3EB3-EE51-4150-8958-BC1146F743DF}" type="parTrans" cxnId="{5548CB66-44A0-47ED-A062-4C8631957BFB}">
      <dgm:prSet/>
      <dgm:spPr/>
      <dgm:t>
        <a:bodyPr/>
        <a:lstStyle/>
        <a:p>
          <a:endParaRPr lang="zh-CN" altLang="en-US"/>
        </a:p>
      </dgm:t>
    </dgm:pt>
    <dgm:pt modelId="{800CA892-78D6-49FA-84E5-C362100B085D}" type="sibTrans" cxnId="{5548CB66-44A0-47ED-A062-4C8631957BFB}">
      <dgm:prSet/>
      <dgm:spPr/>
      <dgm:t>
        <a:bodyPr/>
        <a:lstStyle/>
        <a:p>
          <a:endParaRPr lang="zh-CN" altLang="en-US"/>
        </a:p>
      </dgm:t>
    </dgm:pt>
    <dgm:pt modelId="{C4B52B31-119E-4D1C-BF11-A05E08051A6B}">
      <dgm:prSet phldrT="[文本]" custT="1"/>
      <dgm:spPr/>
      <dgm:t>
        <a:bodyPr/>
        <a:lstStyle/>
        <a:p>
          <a:r>
            <a:rPr lang="zh-CN" altLang="en-US" sz="1400" dirty="0">
              <a:latin typeface="微软雅黑" panose="020B0503020204020204" pitchFamily="34" charset="-122"/>
              <a:ea typeface="微软雅黑" panose="020B0503020204020204" pitchFamily="34" charset="-122"/>
            </a:rPr>
            <a:t>缴费出单</a:t>
          </a:r>
        </a:p>
      </dgm:t>
    </dgm:pt>
    <dgm:pt modelId="{191FDD0D-44C4-4110-9E17-0E7E2A3EA326}" type="parTrans" cxnId="{7C9141E2-F78C-4E49-9A4B-BFC45D3D84A7}">
      <dgm:prSet/>
      <dgm:spPr/>
      <dgm:t>
        <a:bodyPr/>
        <a:lstStyle/>
        <a:p>
          <a:endParaRPr lang="zh-CN" altLang="en-US"/>
        </a:p>
      </dgm:t>
    </dgm:pt>
    <dgm:pt modelId="{3721EC34-9C9E-4963-955C-82E8486B6EB2}" type="sibTrans" cxnId="{7C9141E2-F78C-4E49-9A4B-BFC45D3D84A7}">
      <dgm:prSet/>
      <dgm:spPr/>
      <dgm:t>
        <a:bodyPr/>
        <a:lstStyle/>
        <a:p>
          <a:endParaRPr lang="zh-CN" altLang="en-US"/>
        </a:p>
      </dgm:t>
    </dgm:pt>
    <dgm:pt modelId="{41EF8259-143C-4F91-BC4B-EFF75F355159}">
      <dgm:prSet phldrT="[文本]" custT="1"/>
      <dgm:spPr/>
      <dgm:t>
        <a:bodyPr/>
        <a:lstStyle/>
        <a:p>
          <a:r>
            <a:rPr lang="zh-CN" altLang="en-US" sz="1400" dirty="0">
              <a:latin typeface="微软雅黑" panose="020B0503020204020204" pitchFamily="34" charset="-122"/>
              <a:ea typeface="微软雅黑" panose="020B0503020204020204" pitchFamily="34" charset="-122"/>
            </a:rPr>
            <a:t>海关备案</a:t>
          </a:r>
        </a:p>
      </dgm:t>
    </dgm:pt>
    <dgm:pt modelId="{6EF275C4-701D-4F79-92A8-25DC37FC612C}" type="parTrans" cxnId="{44F96EE9-D010-4614-8B99-14585E53A947}">
      <dgm:prSet/>
      <dgm:spPr/>
      <dgm:t>
        <a:bodyPr/>
        <a:lstStyle/>
        <a:p>
          <a:endParaRPr lang="zh-CN" altLang="en-US"/>
        </a:p>
      </dgm:t>
    </dgm:pt>
    <dgm:pt modelId="{B3005303-13E6-4771-8B2E-234AE70A2268}" type="sibTrans" cxnId="{44F96EE9-D010-4614-8B99-14585E53A947}">
      <dgm:prSet/>
      <dgm:spPr/>
      <dgm:t>
        <a:bodyPr/>
        <a:lstStyle/>
        <a:p>
          <a:endParaRPr lang="zh-CN" altLang="en-US"/>
        </a:p>
      </dgm:t>
    </dgm:pt>
    <dgm:pt modelId="{94C1EA80-6972-483D-ADA4-D7FD86E07998}">
      <dgm:prSet phldrT="[文本]" custT="1"/>
      <dgm:spPr/>
      <dgm:t>
        <a:bodyPr/>
        <a:lstStyle/>
        <a:p>
          <a:r>
            <a:rPr lang="zh-CN" altLang="en-US" sz="1400" dirty="0">
              <a:latin typeface="微软雅黑" panose="020B0503020204020204" pitchFamily="34" charset="-122"/>
              <a:ea typeface="微软雅黑" panose="020B0503020204020204" pitchFamily="34" charset="-122"/>
            </a:rPr>
            <a:t>办理报关</a:t>
          </a:r>
        </a:p>
      </dgm:t>
    </dgm:pt>
    <dgm:pt modelId="{4F376D7D-1DA5-4709-84E7-47F235EFE970}" type="parTrans" cxnId="{150BE439-9EB1-40A3-AB88-0BA9A2EBC509}">
      <dgm:prSet/>
      <dgm:spPr/>
      <dgm:t>
        <a:bodyPr/>
        <a:lstStyle/>
        <a:p>
          <a:endParaRPr lang="zh-CN" altLang="en-US"/>
        </a:p>
      </dgm:t>
    </dgm:pt>
    <dgm:pt modelId="{2CB675C7-714B-4EE5-BB0B-517FFD12773C}" type="sibTrans" cxnId="{150BE439-9EB1-40A3-AB88-0BA9A2EBC509}">
      <dgm:prSet/>
      <dgm:spPr/>
      <dgm:t>
        <a:bodyPr/>
        <a:lstStyle/>
        <a:p>
          <a:endParaRPr lang="zh-CN" altLang="en-US"/>
        </a:p>
      </dgm:t>
    </dgm:pt>
    <dgm:pt modelId="{9A0A6333-385A-446E-935F-59A771E77661}">
      <dgm:prSet phldrT="[文本]" custT="1"/>
      <dgm:spPr/>
      <dgm:t>
        <a:bodyPr/>
        <a:lstStyle/>
        <a:p>
          <a:r>
            <a:rPr lang="zh-CN" altLang="en-US" sz="1400" dirty="0">
              <a:latin typeface="微软雅黑" panose="020B0503020204020204" pitchFamily="34" charset="-122"/>
              <a:ea typeface="微软雅黑" panose="020B0503020204020204" pitchFamily="34" charset="-122"/>
            </a:rPr>
            <a:t>快捷通关</a:t>
          </a:r>
        </a:p>
      </dgm:t>
    </dgm:pt>
    <dgm:pt modelId="{CA824C97-95D0-4C7E-BEC8-D7A560CD1A23}" type="parTrans" cxnId="{A020D410-2DBB-4008-AE34-8E5978172826}">
      <dgm:prSet/>
      <dgm:spPr/>
      <dgm:t>
        <a:bodyPr/>
        <a:lstStyle/>
        <a:p>
          <a:endParaRPr lang="zh-CN" altLang="en-US"/>
        </a:p>
      </dgm:t>
    </dgm:pt>
    <dgm:pt modelId="{B64DD91C-92D1-48C2-B5E3-F2A326DBE4D8}" type="sibTrans" cxnId="{A020D410-2DBB-4008-AE34-8E5978172826}">
      <dgm:prSet/>
      <dgm:spPr/>
      <dgm:t>
        <a:bodyPr/>
        <a:lstStyle/>
        <a:p>
          <a:endParaRPr lang="zh-CN" altLang="en-US"/>
        </a:p>
      </dgm:t>
    </dgm:pt>
    <dgm:pt modelId="{6DD79558-0B24-4F44-B1DD-13512660E19A}">
      <dgm:prSet phldrT="[文本]" custT="1"/>
      <dgm:spPr/>
      <dgm:t>
        <a:bodyPr/>
        <a:lstStyle/>
        <a:p>
          <a:r>
            <a:rPr lang="zh-CN" altLang="en-US" sz="1400" dirty="0">
              <a:latin typeface="微软雅黑" panose="020B0503020204020204" pitchFamily="34" charset="-122"/>
              <a:ea typeface="微软雅黑" panose="020B0503020204020204" pitchFamily="34" charset="-122"/>
            </a:rPr>
            <a:t>缴税结关</a:t>
          </a:r>
        </a:p>
      </dgm:t>
    </dgm:pt>
    <dgm:pt modelId="{8F460925-E968-4EE0-997D-CE82CC620998}" type="parTrans" cxnId="{F3722F21-E1C7-4CF5-B674-2935465F86E7}">
      <dgm:prSet/>
      <dgm:spPr/>
      <dgm:t>
        <a:bodyPr/>
        <a:lstStyle/>
        <a:p>
          <a:endParaRPr lang="zh-CN" altLang="en-US"/>
        </a:p>
      </dgm:t>
    </dgm:pt>
    <dgm:pt modelId="{6AFA476C-520D-40A1-A83A-07042D02731F}" type="sibTrans" cxnId="{F3722F21-E1C7-4CF5-B674-2935465F86E7}">
      <dgm:prSet/>
      <dgm:spPr/>
      <dgm:t>
        <a:bodyPr/>
        <a:lstStyle/>
        <a:p>
          <a:endParaRPr lang="zh-CN" altLang="en-US"/>
        </a:p>
      </dgm:t>
    </dgm:pt>
    <dgm:pt modelId="{DCE21F6A-A518-452E-B5E8-73C03FC8ACEF}" type="pres">
      <dgm:prSet presAssocID="{D3FDA64F-2041-4AC7-A82D-2D8EACD661CA}" presName="Name0" presStyleCnt="0">
        <dgm:presLayoutVars>
          <dgm:dir/>
          <dgm:animLvl val="lvl"/>
          <dgm:resizeHandles val="exact"/>
        </dgm:presLayoutVars>
      </dgm:prSet>
      <dgm:spPr/>
    </dgm:pt>
    <dgm:pt modelId="{DA665DFF-7A90-4884-B482-8BFBBFA8868F}" type="pres">
      <dgm:prSet presAssocID="{EE0E4853-E373-48B3-9723-BEDA5F3EBE18}" presName="parTxOnly" presStyleLbl="node1" presStyleIdx="0" presStyleCnt="7">
        <dgm:presLayoutVars>
          <dgm:chMax val="0"/>
          <dgm:chPref val="0"/>
          <dgm:bulletEnabled val="1"/>
        </dgm:presLayoutVars>
      </dgm:prSet>
      <dgm:spPr/>
    </dgm:pt>
    <dgm:pt modelId="{287DCF2E-8B1D-4C87-B6F4-F5AEEFB8E79B}" type="pres">
      <dgm:prSet presAssocID="{F581676E-24A1-4F97-B74C-7143F7658F23}" presName="parTxOnlySpace" presStyleCnt="0"/>
      <dgm:spPr/>
    </dgm:pt>
    <dgm:pt modelId="{468F59DB-A003-4704-AA43-64AB54D78DFA}" type="pres">
      <dgm:prSet presAssocID="{D0E972A6-585B-49E4-AA81-F7E568B347DE}" presName="parTxOnly" presStyleLbl="node1" presStyleIdx="1" presStyleCnt="7">
        <dgm:presLayoutVars>
          <dgm:chMax val="0"/>
          <dgm:chPref val="0"/>
          <dgm:bulletEnabled val="1"/>
        </dgm:presLayoutVars>
      </dgm:prSet>
      <dgm:spPr/>
    </dgm:pt>
    <dgm:pt modelId="{06AB4866-4A90-461E-AA82-999A3AA03B7C}" type="pres">
      <dgm:prSet presAssocID="{800CA892-78D6-49FA-84E5-C362100B085D}" presName="parTxOnlySpace" presStyleCnt="0"/>
      <dgm:spPr/>
    </dgm:pt>
    <dgm:pt modelId="{63E00DB4-61FD-4886-BD24-C458D1A5992D}" type="pres">
      <dgm:prSet presAssocID="{C4B52B31-119E-4D1C-BF11-A05E08051A6B}" presName="parTxOnly" presStyleLbl="node1" presStyleIdx="2" presStyleCnt="7">
        <dgm:presLayoutVars>
          <dgm:chMax val="0"/>
          <dgm:chPref val="0"/>
          <dgm:bulletEnabled val="1"/>
        </dgm:presLayoutVars>
      </dgm:prSet>
      <dgm:spPr/>
    </dgm:pt>
    <dgm:pt modelId="{48117CD1-5F13-43CF-84DB-434CB7E01516}" type="pres">
      <dgm:prSet presAssocID="{3721EC34-9C9E-4963-955C-82E8486B6EB2}" presName="parTxOnlySpace" presStyleCnt="0"/>
      <dgm:spPr/>
    </dgm:pt>
    <dgm:pt modelId="{8F8FAA73-7FED-4D7A-AF89-265F6B9A4FD9}" type="pres">
      <dgm:prSet presAssocID="{41EF8259-143C-4F91-BC4B-EFF75F355159}" presName="parTxOnly" presStyleLbl="node1" presStyleIdx="3" presStyleCnt="7">
        <dgm:presLayoutVars>
          <dgm:chMax val="0"/>
          <dgm:chPref val="0"/>
          <dgm:bulletEnabled val="1"/>
        </dgm:presLayoutVars>
      </dgm:prSet>
      <dgm:spPr/>
    </dgm:pt>
    <dgm:pt modelId="{CAF183B8-3033-4FA1-B86E-711389A87857}" type="pres">
      <dgm:prSet presAssocID="{B3005303-13E6-4771-8B2E-234AE70A2268}" presName="parTxOnlySpace" presStyleCnt="0"/>
      <dgm:spPr/>
    </dgm:pt>
    <dgm:pt modelId="{6B2D0B66-D19B-424B-9456-6F6EE8B3EE04}" type="pres">
      <dgm:prSet presAssocID="{94C1EA80-6972-483D-ADA4-D7FD86E07998}" presName="parTxOnly" presStyleLbl="node1" presStyleIdx="4" presStyleCnt="7">
        <dgm:presLayoutVars>
          <dgm:chMax val="0"/>
          <dgm:chPref val="0"/>
          <dgm:bulletEnabled val="1"/>
        </dgm:presLayoutVars>
      </dgm:prSet>
      <dgm:spPr/>
    </dgm:pt>
    <dgm:pt modelId="{F347E1F0-4123-427B-8923-959C9D81749A}" type="pres">
      <dgm:prSet presAssocID="{2CB675C7-714B-4EE5-BB0B-517FFD12773C}" presName="parTxOnlySpace" presStyleCnt="0"/>
      <dgm:spPr/>
    </dgm:pt>
    <dgm:pt modelId="{928D2DAF-7067-47C0-9579-C0CA7A06EC59}" type="pres">
      <dgm:prSet presAssocID="{9A0A6333-385A-446E-935F-59A771E77661}" presName="parTxOnly" presStyleLbl="node1" presStyleIdx="5" presStyleCnt="7">
        <dgm:presLayoutVars>
          <dgm:chMax val="0"/>
          <dgm:chPref val="0"/>
          <dgm:bulletEnabled val="1"/>
        </dgm:presLayoutVars>
      </dgm:prSet>
      <dgm:spPr/>
    </dgm:pt>
    <dgm:pt modelId="{C835CA2D-7BDE-4ACA-B236-8ACBA6BD7979}" type="pres">
      <dgm:prSet presAssocID="{B64DD91C-92D1-48C2-B5E3-F2A326DBE4D8}" presName="parTxOnlySpace" presStyleCnt="0"/>
      <dgm:spPr/>
    </dgm:pt>
    <dgm:pt modelId="{987D2009-0DC4-4F7D-A204-6E9CA9D88781}" type="pres">
      <dgm:prSet presAssocID="{6DD79558-0B24-4F44-B1DD-13512660E19A}" presName="parTxOnly" presStyleLbl="node1" presStyleIdx="6" presStyleCnt="7">
        <dgm:presLayoutVars>
          <dgm:chMax val="0"/>
          <dgm:chPref val="0"/>
          <dgm:bulletEnabled val="1"/>
        </dgm:presLayoutVars>
      </dgm:prSet>
      <dgm:spPr/>
    </dgm:pt>
  </dgm:ptLst>
  <dgm:cxnLst>
    <dgm:cxn modelId="{A020D410-2DBB-4008-AE34-8E5978172826}" srcId="{D3FDA64F-2041-4AC7-A82D-2D8EACD661CA}" destId="{9A0A6333-385A-446E-935F-59A771E77661}" srcOrd="5" destOrd="0" parTransId="{CA824C97-95D0-4C7E-BEC8-D7A560CD1A23}" sibTransId="{B64DD91C-92D1-48C2-B5E3-F2A326DBE4D8}"/>
    <dgm:cxn modelId="{F3722F21-E1C7-4CF5-B674-2935465F86E7}" srcId="{D3FDA64F-2041-4AC7-A82D-2D8EACD661CA}" destId="{6DD79558-0B24-4F44-B1DD-13512660E19A}" srcOrd="6" destOrd="0" parTransId="{8F460925-E968-4EE0-997D-CE82CC620998}" sibTransId="{6AFA476C-520D-40A1-A83A-07042D02731F}"/>
    <dgm:cxn modelId="{D3453431-EA83-4A38-AD7C-F2FEF13707C8}" type="presOf" srcId="{C4B52B31-119E-4D1C-BF11-A05E08051A6B}" destId="{63E00DB4-61FD-4886-BD24-C458D1A5992D}" srcOrd="0" destOrd="0" presId="urn:microsoft.com/office/officeart/2005/8/layout/chevron1"/>
    <dgm:cxn modelId="{150BE439-9EB1-40A3-AB88-0BA9A2EBC509}" srcId="{D3FDA64F-2041-4AC7-A82D-2D8EACD661CA}" destId="{94C1EA80-6972-483D-ADA4-D7FD86E07998}" srcOrd="4" destOrd="0" parTransId="{4F376D7D-1DA5-4709-84E7-47F235EFE970}" sibTransId="{2CB675C7-714B-4EE5-BB0B-517FFD12773C}"/>
    <dgm:cxn modelId="{5548CB66-44A0-47ED-A062-4C8631957BFB}" srcId="{D3FDA64F-2041-4AC7-A82D-2D8EACD661CA}" destId="{D0E972A6-585B-49E4-AA81-F7E568B347DE}" srcOrd="1" destOrd="0" parTransId="{A7EE3EB3-EE51-4150-8958-BC1146F743DF}" sibTransId="{800CA892-78D6-49FA-84E5-C362100B085D}"/>
    <dgm:cxn modelId="{3E561A68-D894-4DE9-9B8A-67FF324C9771}" type="presOf" srcId="{94C1EA80-6972-483D-ADA4-D7FD86E07998}" destId="{6B2D0B66-D19B-424B-9456-6F6EE8B3EE04}" srcOrd="0" destOrd="0" presId="urn:microsoft.com/office/officeart/2005/8/layout/chevron1"/>
    <dgm:cxn modelId="{93046471-A0D7-4D46-912D-37F7E1F9D86E}" type="presOf" srcId="{6DD79558-0B24-4F44-B1DD-13512660E19A}" destId="{987D2009-0DC4-4F7D-A204-6E9CA9D88781}" srcOrd="0" destOrd="0" presId="urn:microsoft.com/office/officeart/2005/8/layout/chevron1"/>
    <dgm:cxn modelId="{3BB6C958-62D6-404C-9358-85F88C06A63A}" type="presOf" srcId="{41EF8259-143C-4F91-BC4B-EFF75F355159}" destId="{8F8FAA73-7FED-4D7A-AF89-265F6B9A4FD9}" srcOrd="0" destOrd="0" presId="urn:microsoft.com/office/officeart/2005/8/layout/chevron1"/>
    <dgm:cxn modelId="{9A91557A-3BD7-49CA-BBD1-FA79B720A2F4}" type="presOf" srcId="{EE0E4853-E373-48B3-9723-BEDA5F3EBE18}" destId="{DA665DFF-7A90-4884-B482-8BFBBFA8868F}" srcOrd="0" destOrd="0" presId="urn:microsoft.com/office/officeart/2005/8/layout/chevron1"/>
    <dgm:cxn modelId="{DD3ABEBF-4152-4726-BC4D-65CFB36CAA2E}" type="presOf" srcId="{D0E972A6-585B-49E4-AA81-F7E568B347DE}" destId="{468F59DB-A003-4704-AA43-64AB54D78DFA}" srcOrd="0" destOrd="0" presId="urn:microsoft.com/office/officeart/2005/8/layout/chevron1"/>
    <dgm:cxn modelId="{7C9141E2-F78C-4E49-9A4B-BFC45D3D84A7}" srcId="{D3FDA64F-2041-4AC7-A82D-2D8EACD661CA}" destId="{C4B52B31-119E-4D1C-BF11-A05E08051A6B}" srcOrd="2" destOrd="0" parTransId="{191FDD0D-44C4-4110-9E17-0E7E2A3EA326}" sibTransId="{3721EC34-9C9E-4963-955C-82E8486B6EB2}"/>
    <dgm:cxn modelId="{3EBE97E4-B6ED-4BE1-BC33-5C0FD7FFA276}" srcId="{D3FDA64F-2041-4AC7-A82D-2D8EACD661CA}" destId="{EE0E4853-E373-48B3-9723-BEDA5F3EBE18}" srcOrd="0" destOrd="0" parTransId="{5DC38F71-0E66-4E5E-8DBA-8B025D4AD5A5}" sibTransId="{F581676E-24A1-4F97-B74C-7143F7658F23}"/>
    <dgm:cxn modelId="{44F96EE9-D010-4614-8B99-14585E53A947}" srcId="{D3FDA64F-2041-4AC7-A82D-2D8EACD661CA}" destId="{41EF8259-143C-4F91-BC4B-EFF75F355159}" srcOrd="3" destOrd="0" parTransId="{6EF275C4-701D-4F79-92A8-25DC37FC612C}" sibTransId="{B3005303-13E6-4771-8B2E-234AE70A2268}"/>
    <dgm:cxn modelId="{C5ACADEE-8237-4E94-9A81-1068C65ECD3B}" type="presOf" srcId="{D3FDA64F-2041-4AC7-A82D-2D8EACD661CA}" destId="{DCE21F6A-A518-452E-B5E8-73C03FC8ACEF}" srcOrd="0" destOrd="0" presId="urn:microsoft.com/office/officeart/2005/8/layout/chevron1"/>
    <dgm:cxn modelId="{5970B9F5-ED54-432E-862A-1C49C177B580}" type="presOf" srcId="{9A0A6333-385A-446E-935F-59A771E77661}" destId="{928D2DAF-7067-47C0-9579-C0CA7A06EC59}" srcOrd="0" destOrd="0" presId="urn:microsoft.com/office/officeart/2005/8/layout/chevron1"/>
    <dgm:cxn modelId="{DF7CA3DA-2070-41BF-87C7-AF20918A64FD}" type="presParOf" srcId="{DCE21F6A-A518-452E-B5E8-73C03FC8ACEF}" destId="{DA665DFF-7A90-4884-B482-8BFBBFA8868F}" srcOrd="0" destOrd="0" presId="urn:microsoft.com/office/officeart/2005/8/layout/chevron1"/>
    <dgm:cxn modelId="{2EE29FAE-1FAF-4A82-8AFC-C455CAC82207}" type="presParOf" srcId="{DCE21F6A-A518-452E-B5E8-73C03FC8ACEF}" destId="{287DCF2E-8B1D-4C87-B6F4-F5AEEFB8E79B}" srcOrd="1" destOrd="0" presId="urn:microsoft.com/office/officeart/2005/8/layout/chevron1"/>
    <dgm:cxn modelId="{84B633D6-8E2D-4489-9DC7-F4C642B297FA}" type="presParOf" srcId="{DCE21F6A-A518-452E-B5E8-73C03FC8ACEF}" destId="{468F59DB-A003-4704-AA43-64AB54D78DFA}" srcOrd="2" destOrd="0" presId="urn:microsoft.com/office/officeart/2005/8/layout/chevron1"/>
    <dgm:cxn modelId="{B35B2F17-C2C2-4C9B-8E0F-2F7428C2177E}" type="presParOf" srcId="{DCE21F6A-A518-452E-B5E8-73C03FC8ACEF}" destId="{06AB4866-4A90-461E-AA82-999A3AA03B7C}" srcOrd="3" destOrd="0" presId="urn:microsoft.com/office/officeart/2005/8/layout/chevron1"/>
    <dgm:cxn modelId="{F5AE7B40-9481-474C-BD0E-86ACA0B10734}" type="presParOf" srcId="{DCE21F6A-A518-452E-B5E8-73C03FC8ACEF}" destId="{63E00DB4-61FD-4886-BD24-C458D1A5992D}" srcOrd="4" destOrd="0" presId="urn:microsoft.com/office/officeart/2005/8/layout/chevron1"/>
    <dgm:cxn modelId="{FE1B0007-416C-4C24-949F-A19CDB3C30CF}" type="presParOf" srcId="{DCE21F6A-A518-452E-B5E8-73C03FC8ACEF}" destId="{48117CD1-5F13-43CF-84DB-434CB7E01516}" srcOrd="5" destOrd="0" presId="urn:microsoft.com/office/officeart/2005/8/layout/chevron1"/>
    <dgm:cxn modelId="{7861A9EE-70F7-40BB-80ED-358C6E123C2A}" type="presParOf" srcId="{DCE21F6A-A518-452E-B5E8-73C03FC8ACEF}" destId="{8F8FAA73-7FED-4D7A-AF89-265F6B9A4FD9}" srcOrd="6" destOrd="0" presId="urn:microsoft.com/office/officeart/2005/8/layout/chevron1"/>
    <dgm:cxn modelId="{033509F1-4B27-4EDE-85ED-836FE1649EE0}" type="presParOf" srcId="{DCE21F6A-A518-452E-B5E8-73C03FC8ACEF}" destId="{CAF183B8-3033-4FA1-B86E-711389A87857}" srcOrd="7" destOrd="0" presId="urn:microsoft.com/office/officeart/2005/8/layout/chevron1"/>
    <dgm:cxn modelId="{1DA484C1-BC6D-4A94-9C69-B46F258FA628}" type="presParOf" srcId="{DCE21F6A-A518-452E-B5E8-73C03FC8ACEF}" destId="{6B2D0B66-D19B-424B-9456-6F6EE8B3EE04}" srcOrd="8" destOrd="0" presId="urn:microsoft.com/office/officeart/2005/8/layout/chevron1"/>
    <dgm:cxn modelId="{0B6F66DA-9C6D-4C6D-957F-75D1B3A18197}" type="presParOf" srcId="{DCE21F6A-A518-452E-B5E8-73C03FC8ACEF}" destId="{F347E1F0-4123-427B-8923-959C9D81749A}" srcOrd="9" destOrd="0" presId="urn:microsoft.com/office/officeart/2005/8/layout/chevron1"/>
    <dgm:cxn modelId="{3345992B-625F-4440-B42A-E0D6F34A88FF}" type="presParOf" srcId="{DCE21F6A-A518-452E-B5E8-73C03FC8ACEF}" destId="{928D2DAF-7067-47C0-9579-C0CA7A06EC59}" srcOrd="10" destOrd="0" presId="urn:microsoft.com/office/officeart/2005/8/layout/chevron1"/>
    <dgm:cxn modelId="{FFCCC7E1-2C43-4EE7-8066-D4195282E205}" type="presParOf" srcId="{DCE21F6A-A518-452E-B5E8-73C03FC8ACEF}" destId="{C835CA2D-7BDE-4ACA-B236-8ACBA6BD7979}" srcOrd="11" destOrd="0" presId="urn:microsoft.com/office/officeart/2005/8/layout/chevron1"/>
    <dgm:cxn modelId="{83FDF316-3898-4746-86EA-D79EEA1A43AE}" type="presParOf" srcId="{DCE21F6A-A518-452E-B5E8-73C03FC8ACEF}" destId="{987D2009-0DC4-4F7D-A204-6E9CA9D88781}" srcOrd="1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C1EBCD-B6A3-49FA-AEE1-1A9384554875}">
      <dsp:nvSpPr>
        <dsp:cNvPr id="0" name=""/>
        <dsp:cNvSpPr/>
      </dsp:nvSpPr>
      <dsp:spPr>
        <a:xfrm>
          <a:off x="1853312" y="1309"/>
          <a:ext cx="2191717" cy="1095858"/>
        </a:xfrm>
        <a:prstGeom prst="roundRect">
          <a:avLst>
            <a:gd name="adj" fmla="val 10000"/>
          </a:avLst>
        </a:prstGeom>
        <a:solidFill>
          <a:srgbClr val="1B2F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zh-CN" altLang="en-US" sz="3600" kern="1200" dirty="0">
              <a:latin typeface="微软雅黑" panose="020B0503020204020204" pitchFamily="34" charset="-122"/>
              <a:ea typeface="微软雅黑" panose="020B0503020204020204" pitchFamily="34" charset="-122"/>
            </a:rPr>
            <a:t>各地海关</a:t>
          </a:r>
        </a:p>
      </dsp:txBody>
      <dsp:txXfrm>
        <a:off x="1885409" y="33406"/>
        <a:ext cx="2127523" cy="1031664"/>
      </dsp:txXfrm>
    </dsp:sp>
    <dsp:sp modelId="{675A8C5A-297A-4946-89F3-5C9DB5FAEC77}">
      <dsp:nvSpPr>
        <dsp:cNvPr id="0" name=""/>
        <dsp:cNvSpPr/>
      </dsp:nvSpPr>
      <dsp:spPr>
        <a:xfrm rot="7200000">
          <a:off x="1472869" y="1924962"/>
          <a:ext cx="1142611" cy="383550"/>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CN" altLang="en-US" sz="1600" kern="1200"/>
        </a:p>
      </dsp:txBody>
      <dsp:txXfrm rot="10800000">
        <a:off x="1587934" y="2001672"/>
        <a:ext cx="912481" cy="230130"/>
      </dsp:txXfrm>
    </dsp:sp>
    <dsp:sp modelId="{DF55C80C-9E80-459D-A7CC-20F14988BEBC}">
      <dsp:nvSpPr>
        <dsp:cNvPr id="0" name=""/>
        <dsp:cNvSpPr/>
      </dsp:nvSpPr>
      <dsp:spPr>
        <a:xfrm>
          <a:off x="43320" y="3136306"/>
          <a:ext cx="2191717" cy="1095858"/>
        </a:xfrm>
        <a:prstGeom prst="roundRect">
          <a:avLst>
            <a:gd name="adj" fmla="val 10000"/>
          </a:avLst>
        </a:prstGeom>
        <a:solidFill>
          <a:srgbClr val="1B2F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zh-CN" altLang="en-US" sz="3600" kern="1200" dirty="0">
              <a:latin typeface="微软雅黑" panose="020B0503020204020204" pitchFamily="34" charset="-122"/>
              <a:ea typeface="微软雅黑" panose="020B0503020204020204" pitchFamily="34" charset="-122"/>
            </a:rPr>
            <a:t>保险公司</a:t>
          </a:r>
        </a:p>
      </dsp:txBody>
      <dsp:txXfrm>
        <a:off x="75417" y="3168403"/>
        <a:ext cx="2127523" cy="1031664"/>
      </dsp:txXfrm>
    </dsp:sp>
    <dsp:sp modelId="{66F6DA85-C35B-4738-81B3-BA46A22FA8FA}">
      <dsp:nvSpPr>
        <dsp:cNvPr id="0" name=""/>
        <dsp:cNvSpPr/>
      </dsp:nvSpPr>
      <dsp:spPr>
        <a:xfrm>
          <a:off x="2377865" y="3492460"/>
          <a:ext cx="1142611" cy="383550"/>
        </a:xfrm>
        <a:prstGeom prs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CN" altLang="en-US" sz="1600" kern="1200"/>
        </a:p>
      </dsp:txBody>
      <dsp:txXfrm>
        <a:off x="2492930" y="3569170"/>
        <a:ext cx="912481" cy="230130"/>
      </dsp:txXfrm>
    </dsp:sp>
    <dsp:sp modelId="{948BA0B9-DF91-4D02-895B-255C3FA19EB2}">
      <dsp:nvSpPr>
        <dsp:cNvPr id="0" name=""/>
        <dsp:cNvSpPr/>
      </dsp:nvSpPr>
      <dsp:spPr>
        <a:xfrm>
          <a:off x="3663303" y="3136306"/>
          <a:ext cx="2191717" cy="1095858"/>
        </a:xfrm>
        <a:prstGeom prst="roundRect">
          <a:avLst>
            <a:gd name="adj" fmla="val 10000"/>
          </a:avLst>
        </a:prstGeom>
        <a:solidFill>
          <a:srgbClr val="002B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zh-CN" altLang="en-US" sz="3600" kern="1200" dirty="0">
              <a:latin typeface="微软雅黑" panose="020B0503020204020204" pitchFamily="34" charset="-122"/>
              <a:ea typeface="微软雅黑" panose="020B0503020204020204" pitchFamily="34" charset="-122"/>
            </a:rPr>
            <a:t>进口企业</a:t>
          </a:r>
        </a:p>
      </dsp:txBody>
      <dsp:txXfrm>
        <a:off x="3695400" y="3168403"/>
        <a:ext cx="2127523" cy="1031664"/>
      </dsp:txXfrm>
    </dsp:sp>
    <dsp:sp modelId="{05EB5102-74F3-4B94-8714-C1BB05C64721}">
      <dsp:nvSpPr>
        <dsp:cNvPr id="0" name=""/>
        <dsp:cNvSpPr/>
      </dsp:nvSpPr>
      <dsp:spPr>
        <a:xfrm rot="14400000">
          <a:off x="3282860" y="1924962"/>
          <a:ext cx="1142611" cy="383550"/>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CN" altLang="en-US" sz="1600" kern="1200"/>
        </a:p>
      </dsp:txBody>
      <dsp:txXfrm rot="10800000">
        <a:off x="3397925" y="2001672"/>
        <a:ext cx="912481" cy="2301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01706-7A78-412B-BA2A-DB1C8A24838A}">
      <dsp:nvSpPr>
        <dsp:cNvPr id="0" name=""/>
        <dsp:cNvSpPr/>
      </dsp:nvSpPr>
      <dsp:spPr>
        <a:xfrm>
          <a:off x="45996" y="0"/>
          <a:ext cx="4164096" cy="4164096"/>
        </a:xfrm>
        <a:prstGeom prst="triangl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68E5AA-E8DA-44D3-80E3-6B90F570DF86}">
      <dsp:nvSpPr>
        <dsp:cNvPr id="0" name=""/>
        <dsp:cNvSpPr/>
      </dsp:nvSpPr>
      <dsp:spPr>
        <a:xfrm>
          <a:off x="1803664" y="353692"/>
          <a:ext cx="3388984" cy="3258162"/>
        </a:xfrm>
        <a:prstGeom prst="round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b="1" kern="1200" dirty="0">
              <a:solidFill>
                <a:srgbClr val="002060"/>
              </a:solidFill>
              <a:latin typeface="微软雅黑" panose="020B0503020204020204" pitchFamily="34" charset="-122"/>
              <a:ea typeface="微软雅黑" panose="020B0503020204020204" pitchFamily="34" charset="-122"/>
            </a:rPr>
            <a:t>投保资料</a:t>
          </a:r>
        </a:p>
        <a:p>
          <a:pPr marL="114300" lvl="1" indent="-114300" algn="l" defTabSz="622300">
            <a:lnSpc>
              <a:spcPct val="90000"/>
            </a:lnSpc>
            <a:spcBef>
              <a:spcPct val="0"/>
            </a:spcBef>
            <a:spcAft>
              <a:spcPct val="15000"/>
            </a:spcAft>
            <a:buFont typeface="Arial" panose="020B0604020202020204" pitchFamily="34" charset="0"/>
            <a:buChar char="•"/>
          </a:pPr>
          <a:r>
            <a:rPr lang="zh-CN" altLang="en-US" sz="1400" b="1" kern="1200" dirty="0">
              <a:solidFill>
                <a:srgbClr val="002060"/>
              </a:solidFill>
              <a:latin typeface="微软雅黑" panose="020B0503020204020204" pitchFamily="34" charset="-122"/>
              <a:ea typeface="微软雅黑" panose="020B0503020204020204" pitchFamily="34" charset="-122"/>
            </a:rPr>
            <a:t> 投保单；</a:t>
          </a:r>
        </a:p>
        <a:p>
          <a:pPr marL="114300" lvl="1" indent="-114300" algn="l" defTabSz="622300">
            <a:lnSpc>
              <a:spcPct val="90000"/>
            </a:lnSpc>
            <a:spcBef>
              <a:spcPct val="0"/>
            </a:spcBef>
            <a:spcAft>
              <a:spcPct val="15000"/>
            </a:spcAft>
            <a:buFont typeface="Arial" panose="020B0604020202020204" pitchFamily="34" charset="0"/>
            <a:buChar char="•"/>
          </a:pPr>
          <a:r>
            <a:rPr lang="zh-CN" altLang="en-US" sz="1400" b="1" kern="1200" dirty="0">
              <a:solidFill>
                <a:srgbClr val="002060"/>
              </a:solidFill>
              <a:latin typeface="微软雅黑" panose="020B0503020204020204" pitchFamily="34" charset="-122"/>
              <a:ea typeface="微软雅黑" panose="020B0503020204020204" pitchFamily="34" charset="-122"/>
            </a:rPr>
            <a:t> 投保人承诺函；</a:t>
          </a:r>
        </a:p>
        <a:p>
          <a:pPr marL="114300" lvl="1" indent="-114300" algn="l" defTabSz="622300">
            <a:lnSpc>
              <a:spcPct val="90000"/>
            </a:lnSpc>
            <a:spcBef>
              <a:spcPct val="0"/>
            </a:spcBef>
            <a:spcAft>
              <a:spcPct val="15000"/>
            </a:spcAft>
            <a:buFont typeface="Arial" panose="020B0604020202020204" pitchFamily="34" charset="0"/>
            <a:buChar char="•"/>
          </a:pPr>
          <a:r>
            <a:rPr lang="zh-CN" altLang="en-US" sz="1400" b="1" kern="1200" dirty="0">
              <a:solidFill>
                <a:srgbClr val="002060"/>
              </a:solidFill>
              <a:latin typeface="微软雅黑" panose="020B0503020204020204" pitchFamily="34" charset="-122"/>
              <a:ea typeface="微软雅黑" panose="020B0503020204020204" pitchFamily="34" charset="-122"/>
            </a:rPr>
            <a:t> 营业执照副本加盖公章；</a:t>
          </a:r>
        </a:p>
        <a:p>
          <a:pPr marL="114300" lvl="1" indent="-114300" algn="l" defTabSz="622300">
            <a:lnSpc>
              <a:spcPct val="90000"/>
            </a:lnSpc>
            <a:spcBef>
              <a:spcPct val="0"/>
            </a:spcBef>
            <a:spcAft>
              <a:spcPct val="15000"/>
            </a:spcAft>
            <a:buFont typeface="Arial" panose="020B0604020202020204" pitchFamily="34" charset="0"/>
            <a:buChar char="•"/>
          </a:pPr>
          <a:r>
            <a:rPr lang="zh-CN" altLang="en-US" sz="1400" b="1" kern="1200" dirty="0">
              <a:solidFill>
                <a:srgbClr val="002060"/>
              </a:solidFill>
              <a:latin typeface="微软雅黑" panose="020B0503020204020204" pitchFamily="34" charset="-122"/>
              <a:ea typeface="微软雅黑" panose="020B0503020204020204" pitchFamily="34" charset="-122"/>
            </a:rPr>
            <a:t> 近三年的审计财务报告；</a:t>
          </a:r>
        </a:p>
        <a:p>
          <a:pPr marL="114300" lvl="1" indent="-114300" algn="l" defTabSz="622300">
            <a:lnSpc>
              <a:spcPct val="90000"/>
            </a:lnSpc>
            <a:spcBef>
              <a:spcPct val="0"/>
            </a:spcBef>
            <a:spcAft>
              <a:spcPct val="15000"/>
            </a:spcAft>
            <a:buFont typeface="Arial" panose="020B0604020202020204" pitchFamily="34" charset="0"/>
            <a:buChar char="•"/>
          </a:pPr>
          <a:r>
            <a:rPr lang="zh-CN" altLang="en-US" sz="1400" b="1" kern="1200" dirty="0">
              <a:solidFill>
                <a:srgbClr val="002060"/>
              </a:solidFill>
              <a:latin typeface="微软雅黑" panose="020B0503020204020204" pitchFamily="34" charset="-122"/>
              <a:ea typeface="微软雅黑" panose="020B0503020204020204" pitchFamily="34" charset="-122"/>
            </a:rPr>
            <a:t> 法人身份证；</a:t>
          </a:r>
        </a:p>
        <a:p>
          <a:pPr marL="114300" lvl="1" indent="-114300" algn="l" defTabSz="622300">
            <a:lnSpc>
              <a:spcPct val="90000"/>
            </a:lnSpc>
            <a:spcBef>
              <a:spcPct val="0"/>
            </a:spcBef>
            <a:spcAft>
              <a:spcPct val="15000"/>
            </a:spcAft>
            <a:buFont typeface="Arial" panose="020B0604020202020204" pitchFamily="34" charset="0"/>
            <a:buChar char="•"/>
          </a:pPr>
          <a:r>
            <a:rPr lang="zh-CN" altLang="en-US" sz="1400" b="1" kern="1200" dirty="0">
              <a:solidFill>
                <a:srgbClr val="002060"/>
              </a:solidFill>
              <a:latin typeface="微软雅黑" panose="020B0503020204020204" pitchFamily="34" charset="-122"/>
              <a:ea typeface="微软雅黑" panose="020B0503020204020204" pitchFamily="34" charset="-122"/>
            </a:rPr>
            <a:t> 关税缴税记录清单（至少</a:t>
          </a:r>
          <a:r>
            <a:rPr lang="en-US" altLang="zh-CN" sz="1400" b="1" kern="1200" dirty="0">
              <a:solidFill>
                <a:srgbClr val="002060"/>
              </a:solidFill>
              <a:latin typeface="微软雅黑" panose="020B0503020204020204" pitchFamily="34" charset="-122"/>
              <a:ea typeface="微软雅黑" panose="020B0503020204020204" pitchFamily="34" charset="-122"/>
            </a:rPr>
            <a:t>12</a:t>
          </a:r>
          <a:r>
            <a:rPr lang="zh-CN" altLang="en-US" sz="1400" b="1" kern="1200" dirty="0">
              <a:solidFill>
                <a:srgbClr val="002060"/>
              </a:solidFill>
              <a:latin typeface="微软雅黑" panose="020B0503020204020204" pitchFamily="34" charset="-122"/>
              <a:ea typeface="微软雅黑" panose="020B0503020204020204" pitchFamily="34" charset="-122"/>
            </a:rPr>
            <a:t>个月） ；</a:t>
          </a:r>
        </a:p>
        <a:p>
          <a:pPr marL="114300" lvl="1" indent="-114300" algn="l" defTabSz="622300">
            <a:lnSpc>
              <a:spcPct val="90000"/>
            </a:lnSpc>
            <a:spcBef>
              <a:spcPct val="0"/>
            </a:spcBef>
            <a:spcAft>
              <a:spcPct val="15000"/>
            </a:spcAft>
            <a:buFont typeface="Arial" panose="020B0604020202020204" pitchFamily="34" charset="0"/>
            <a:buChar char="•"/>
          </a:pPr>
          <a:r>
            <a:rPr lang="zh-CN" altLang="en-US" sz="1400" b="1" kern="1200" dirty="0">
              <a:solidFill>
                <a:srgbClr val="002060"/>
              </a:solidFill>
              <a:latin typeface="微软雅黑" panose="020B0503020204020204" pitchFamily="34" charset="-122"/>
              <a:ea typeface="微软雅黑" panose="020B0503020204020204" pitchFamily="34" charset="-122"/>
            </a:rPr>
            <a:t> 报关单位注册登记证书；</a:t>
          </a:r>
        </a:p>
        <a:p>
          <a:pPr marL="114300" lvl="1" indent="-114300" algn="l" defTabSz="622300">
            <a:lnSpc>
              <a:spcPct val="90000"/>
            </a:lnSpc>
            <a:spcBef>
              <a:spcPct val="0"/>
            </a:spcBef>
            <a:spcAft>
              <a:spcPct val="15000"/>
            </a:spcAft>
            <a:buFont typeface="Arial" panose="020B0604020202020204" pitchFamily="34" charset="0"/>
            <a:buChar char="•"/>
          </a:pPr>
          <a:r>
            <a:rPr lang="zh-CN" altLang="en-US" sz="1400" b="1" kern="1200" dirty="0">
              <a:solidFill>
                <a:srgbClr val="002060"/>
              </a:solidFill>
              <a:latin typeface="微软雅黑" panose="020B0503020204020204" pitchFamily="34" charset="-122"/>
              <a:ea typeface="微软雅黑" panose="020B0503020204020204" pitchFamily="34" charset="-122"/>
            </a:rPr>
            <a:t> 征信报告（大额申请需要提供） 。</a:t>
          </a:r>
          <a:endParaRPr lang="zh-CN" altLang="en-US" sz="1400" b="1" kern="1200" dirty="0">
            <a:solidFill>
              <a:srgbClr val="002060"/>
            </a:solidFill>
          </a:endParaRPr>
        </a:p>
      </dsp:txBody>
      <dsp:txXfrm>
        <a:off x="1962714" y="512742"/>
        <a:ext cx="3070884" cy="29400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9D3DE-FD80-46D4-9B26-7346F7FC5DD6}">
      <dsp:nvSpPr>
        <dsp:cNvPr id="0" name=""/>
        <dsp:cNvSpPr/>
      </dsp:nvSpPr>
      <dsp:spPr>
        <a:xfrm>
          <a:off x="82779" y="0"/>
          <a:ext cx="4164096" cy="4164096"/>
        </a:xfrm>
        <a:prstGeom prst="triangle">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25A0FD-6A0F-4AEA-88CE-68AA94FF5D73}">
      <dsp:nvSpPr>
        <dsp:cNvPr id="0" name=""/>
        <dsp:cNvSpPr/>
      </dsp:nvSpPr>
      <dsp:spPr>
        <a:xfrm>
          <a:off x="1897233" y="417559"/>
          <a:ext cx="3241850" cy="2940218"/>
        </a:xfrm>
        <a:prstGeom prst="roundRect">
          <a:avLst/>
        </a:prstGeom>
        <a:solidFill>
          <a:schemeClr val="lt1">
            <a:alpha val="90000"/>
            <a:hueOff val="0"/>
            <a:satOff val="0"/>
            <a:lumOff val="0"/>
            <a:alphaOff val="0"/>
          </a:schemeClr>
        </a:solidFill>
        <a:ln w="12700" cap="flat" cmpd="sng" algn="ctr">
          <a:solidFill>
            <a:schemeClr val="accent5">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b="1" kern="1200" dirty="0">
              <a:solidFill>
                <a:srgbClr val="002060"/>
              </a:solidFill>
              <a:latin typeface="微软雅黑" panose="020B0503020204020204" pitchFamily="34" charset="-122"/>
              <a:ea typeface="微软雅黑" panose="020B0503020204020204" pitchFamily="34" charset="-122"/>
            </a:rPr>
            <a:t>费率厘定</a:t>
          </a:r>
        </a:p>
        <a:p>
          <a:pPr marL="114300" lvl="1" indent="-114300" algn="l" defTabSz="577850">
            <a:lnSpc>
              <a:spcPct val="90000"/>
            </a:lnSpc>
            <a:spcBef>
              <a:spcPct val="0"/>
            </a:spcBef>
            <a:spcAft>
              <a:spcPct val="15000"/>
            </a:spcAft>
            <a:buFont typeface="Arial" panose="020B0604020202020204" pitchFamily="34" charset="0"/>
            <a:buChar char="•"/>
          </a:pPr>
          <a:r>
            <a:rPr lang="zh-CN" altLang="en-US" sz="1300" b="1" kern="1200" dirty="0">
              <a:solidFill>
                <a:srgbClr val="002060"/>
              </a:solidFill>
              <a:latin typeface="微软雅黑" panose="020B0503020204020204" pitchFamily="34" charset="-122"/>
              <a:ea typeface="微软雅黑" panose="020B0503020204020204" pitchFamily="34" charset="-122"/>
            </a:rPr>
            <a:t>担保类型；</a:t>
          </a:r>
        </a:p>
        <a:p>
          <a:pPr marL="114300" lvl="1" indent="-114300" algn="l" defTabSz="577850">
            <a:lnSpc>
              <a:spcPct val="90000"/>
            </a:lnSpc>
            <a:spcBef>
              <a:spcPct val="0"/>
            </a:spcBef>
            <a:spcAft>
              <a:spcPct val="15000"/>
            </a:spcAft>
            <a:buFont typeface="Arial" panose="020B0604020202020204" pitchFamily="34" charset="0"/>
            <a:buChar char="•"/>
          </a:pPr>
          <a:r>
            <a:rPr lang="zh-CN" altLang="en-US" sz="1300" b="1" kern="1200" dirty="0">
              <a:solidFill>
                <a:srgbClr val="002060"/>
              </a:solidFill>
              <a:latin typeface="微软雅黑" panose="020B0503020204020204" pitchFamily="34" charset="-122"/>
              <a:ea typeface="微软雅黑" panose="020B0503020204020204" pitchFamily="34" charset="-122"/>
            </a:rPr>
            <a:t>保险期限；</a:t>
          </a:r>
        </a:p>
        <a:p>
          <a:pPr marL="114300" lvl="1" indent="-114300" algn="l" defTabSz="577850">
            <a:lnSpc>
              <a:spcPct val="90000"/>
            </a:lnSpc>
            <a:spcBef>
              <a:spcPct val="0"/>
            </a:spcBef>
            <a:spcAft>
              <a:spcPct val="15000"/>
            </a:spcAft>
            <a:buFont typeface="Arial" panose="020B0604020202020204" pitchFamily="34" charset="0"/>
            <a:buChar char="•"/>
          </a:pPr>
          <a:r>
            <a:rPr lang="zh-CN" altLang="en-US" sz="1300" b="1" kern="1200" dirty="0">
              <a:solidFill>
                <a:srgbClr val="002060"/>
              </a:solidFill>
              <a:latin typeface="微软雅黑" panose="020B0503020204020204" pitchFamily="34" charset="-122"/>
              <a:ea typeface="微软雅黑" panose="020B0503020204020204" pitchFamily="34" charset="-122"/>
            </a:rPr>
            <a:t>企业性质；</a:t>
          </a:r>
        </a:p>
        <a:p>
          <a:pPr marL="114300" lvl="1" indent="-114300" algn="l" defTabSz="577850">
            <a:lnSpc>
              <a:spcPct val="90000"/>
            </a:lnSpc>
            <a:spcBef>
              <a:spcPct val="0"/>
            </a:spcBef>
            <a:spcAft>
              <a:spcPct val="15000"/>
            </a:spcAft>
            <a:buFont typeface="Arial" panose="020B0604020202020204" pitchFamily="34" charset="0"/>
            <a:buChar char="•"/>
          </a:pPr>
          <a:r>
            <a:rPr lang="zh-CN" altLang="en-US" sz="1300" b="1" kern="1200" dirty="0">
              <a:solidFill>
                <a:srgbClr val="002060"/>
              </a:solidFill>
              <a:latin typeface="微软雅黑" panose="020B0503020204020204" pitchFamily="34" charset="-122"/>
              <a:ea typeface="微软雅黑" panose="020B0503020204020204" pitchFamily="34" charset="-122"/>
            </a:rPr>
            <a:t>企业信用等级；</a:t>
          </a:r>
        </a:p>
        <a:p>
          <a:pPr marL="114300" lvl="1" indent="-114300" algn="l" defTabSz="577850">
            <a:lnSpc>
              <a:spcPct val="90000"/>
            </a:lnSpc>
            <a:spcBef>
              <a:spcPct val="0"/>
            </a:spcBef>
            <a:spcAft>
              <a:spcPct val="15000"/>
            </a:spcAft>
            <a:buFont typeface="Arial" panose="020B0604020202020204" pitchFamily="34" charset="0"/>
            <a:buChar char="•"/>
          </a:pPr>
          <a:r>
            <a:rPr lang="zh-CN" altLang="en-US" sz="1300" b="1" kern="1200" dirty="0">
              <a:solidFill>
                <a:srgbClr val="002060"/>
              </a:solidFill>
              <a:latin typeface="微软雅黑" panose="020B0503020204020204" pitchFamily="34" charset="-122"/>
              <a:ea typeface="微软雅黑" panose="020B0503020204020204" pitchFamily="34" charset="-122"/>
            </a:rPr>
            <a:t>企业经营状况；</a:t>
          </a:r>
        </a:p>
        <a:p>
          <a:pPr marL="114300" lvl="1" indent="-114300" algn="l" defTabSz="577850">
            <a:lnSpc>
              <a:spcPct val="90000"/>
            </a:lnSpc>
            <a:spcBef>
              <a:spcPct val="0"/>
            </a:spcBef>
            <a:spcAft>
              <a:spcPct val="15000"/>
            </a:spcAft>
            <a:buFont typeface="Arial" panose="020B0604020202020204" pitchFamily="34" charset="0"/>
            <a:buChar char="•"/>
          </a:pPr>
          <a:r>
            <a:rPr lang="zh-CN" altLang="en-US" sz="1300" b="1" kern="1200" dirty="0">
              <a:solidFill>
                <a:srgbClr val="002060"/>
              </a:solidFill>
              <a:latin typeface="微软雅黑" panose="020B0503020204020204" pitchFamily="34" charset="-122"/>
              <a:ea typeface="微软雅黑" panose="020B0503020204020204" pitchFamily="34" charset="-122"/>
            </a:rPr>
            <a:t>上年度海关税款缴纳规模；</a:t>
          </a:r>
        </a:p>
        <a:p>
          <a:pPr marL="114300" lvl="1" indent="-114300" algn="l" defTabSz="577850">
            <a:lnSpc>
              <a:spcPct val="90000"/>
            </a:lnSpc>
            <a:spcBef>
              <a:spcPct val="0"/>
            </a:spcBef>
            <a:spcAft>
              <a:spcPct val="15000"/>
            </a:spcAft>
            <a:buFont typeface="Arial" panose="020B0604020202020204" pitchFamily="34" charset="0"/>
            <a:buChar char="•"/>
          </a:pPr>
          <a:r>
            <a:rPr lang="zh-CN" altLang="en-US" sz="1300" b="1" kern="1200" dirty="0">
              <a:solidFill>
                <a:srgbClr val="002060"/>
              </a:solidFill>
              <a:latin typeface="微软雅黑" panose="020B0503020204020204" pitchFamily="34" charset="-122"/>
              <a:ea typeface="微软雅黑" panose="020B0503020204020204" pitchFamily="34" charset="-122"/>
            </a:rPr>
            <a:t>历史支付表现。</a:t>
          </a:r>
        </a:p>
      </dsp:txBody>
      <dsp:txXfrm>
        <a:off x="2040763" y="561089"/>
        <a:ext cx="2954790" cy="26531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65DFF-7A90-4884-B482-8BFBBFA8868F}">
      <dsp:nvSpPr>
        <dsp:cNvPr id="0" name=""/>
        <dsp:cNvSpPr/>
      </dsp:nvSpPr>
      <dsp:spPr>
        <a:xfrm>
          <a:off x="0" y="34138"/>
          <a:ext cx="1528077" cy="611231"/>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zh-CN" altLang="en-US" sz="1400" kern="1200" dirty="0">
              <a:latin typeface="微软雅黑" panose="020B0503020204020204" pitchFamily="34" charset="-122"/>
              <a:ea typeface="微软雅黑" panose="020B0503020204020204" pitchFamily="34" charset="-122"/>
            </a:rPr>
            <a:t>投保受理</a:t>
          </a:r>
        </a:p>
      </dsp:txBody>
      <dsp:txXfrm>
        <a:off x="305616" y="34138"/>
        <a:ext cx="916846" cy="611231"/>
      </dsp:txXfrm>
    </dsp:sp>
    <dsp:sp modelId="{468F59DB-A003-4704-AA43-64AB54D78DFA}">
      <dsp:nvSpPr>
        <dsp:cNvPr id="0" name=""/>
        <dsp:cNvSpPr/>
      </dsp:nvSpPr>
      <dsp:spPr>
        <a:xfrm>
          <a:off x="1375270" y="34138"/>
          <a:ext cx="1528077" cy="611231"/>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zh-CN" altLang="en-US" sz="1400" kern="1200" dirty="0">
              <a:latin typeface="微软雅黑" panose="020B0503020204020204" pitchFamily="34" charset="-122"/>
              <a:ea typeface="微软雅黑" panose="020B0503020204020204" pitchFamily="34" charset="-122"/>
            </a:rPr>
            <a:t>资质审核</a:t>
          </a:r>
        </a:p>
      </dsp:txBody>
      <dsp:txXfrm>
        <a:off x="1680886" y="34138"/>
        <a:ext cx="916846" cy="611231"/>
      </dsp:txXfrm>
    </dsp:sp>
    <dsp:sp modelId="{63E00DB4-61FD-4886-BD24-C458D1A5992D}">
      <dsp:nvSpPr>
        <dsp:cNvPr id="0" name=""/>
        <dsp:cNvSpPr/>
      </dsp:nvSpPr>
      <dsp:spPr>
        <a:xfrm>
          <a:off x="2750540" y="34138"/>
          <a:ext cx="1528077" cy="611231"/>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zh-CN" altLang="en-US" sz="1400" kern="1200" dirty="0">
              <a:latin typeface="微软雅黑" panose="020B0503020204020204" pitchFamily="34" charset="-122"/>
              <a:ea typeface="微软雅黑" panose="020B0503020204020204" pitchFamily="34" charset="-122"/>
            </a:rPr>
            <a:t>缴费出单</a:t>
          </a:r>
        </a:p>
      </dsp:txBody>
      <dsp:txXfrm>
        <a:off x="3056156" y="34138"/>
        <a:ext cx="916846" cy="611231"/>
      </dsp:txXfrm>
    </dsp:sp>
    <dsp:sp modelId="{8F8FAA73-7FED-4D7A-AF89-265F6B9A4FD9}">
      <dsp:nvSpPr>
        <dsp:cNvPr id="0" name=""/>
        <dsp:cNvSpPr/>
      </dsp:nvSpPr>
      <dsp:spPr>
        <a:xfrm>
          <a:off x="4125810" y="34138"/>
          <a:ext cx="1528077" cy="611231"/>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zh-CN" altLang="en-US" sz="1400" kern="1200" dirty="0">
              <a:latin typeface="微软雅黑" panose="020B0503020204020204" pitchFamily="34" charset="-122"/>
              <a:ea typeface="微软雅黑" panose="020B0503020204020204" pitchFamily="34" charset="-122"/>
            </a:rPr>
            <a:t>海关备案</a:t>
          </a:r>
        </a:p>
      </dsp:txBody>
      <dsp:txXfrm>
        <a:off x="4431426" y="34138"/>
        <a:ext cx="916846" cy="611231"/>
      </dsp:txXfrm>
    </dsp:sp>
    <dsp:sp modelId="{6B2D0B66-D19B-424B-9456-6F6EE8B3EE04}">
      <dsp:nvSpPr>
        <dsp:cNvPr id="0" name=""/>
        <dsp:cNvSpPr/>
      </dsp:nvSpPr>
      <dsp:spPr>
        <a:xfrm>
          <a:off x="5501080" y="34138"/>
          <a:ext cx="1528077" cy="611231"/>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zh-CN" altLang="en-US" sz="1400" kern="1200" dirty="0">
              <a:latin typeface="微软雅黑" panose="020B0503020204020204" pitchFamily="34" charset="-122"/>
              <a:ea typeface="微软雅黑" panose="020B0503020204020204" pitchFamily="34" charset="-122"/>
            </a:rPr>
            <a:t>办理报关</a:t>
          </a:r>
        </a:p>
      </dsp:txBody>
      <dsp:txXfrm>
        <a:off x="5806696" y="34138"/>
        <a:ext cx="916846" cy="611231"/>
      </dsp:txXfrm>
    </dsp:sp>
    <dsp:sp modelId="{928D2DAF-7067-47C0-9579-C0CA7A06EC59}">
      <dsp:nvSpPr>
        <dsp:cNvPr id="0" name=""/>
        <dsp:cNvSpPr/>
      </dsp:nvSpPr>
      <dsp:spPr>
        <a:xfrm>
          <a:off x="6876350" y="34138"/>
          <a:ext cx="1528077" cy="611231"/>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zh-CN" altLang="en-US" sz="1400" kern="1200" dirty="0">
              <a:latin typeface="微软雅黑" panose="020B0503020204020204" pitchFamily="34" charset="-122"/>
              <a:ea typeface="微软雅黑" panose="020B0503020204020204" pitchFamily="34" charset="-122"/>
            </a:rPr>
            <a:t>快捷通关</a:t>
          </a:r>
        </a:p>
      </dsp:txBody>
      <dsp:txXfrm>
        <a:off x="7181966" y="34138"/>
        <a:ext cx="916846" cy="611231"/>
      </dsp:txXfrm>
    </dsp:sp>
    <dsp:sp modelId="{987D2009-0DC4-4F7D-A204-6E9CA9D88781}">
      <dsp:nvSpPr>
        <dsp:cNvPr id="0" name=""/>
        <dsp:cNvSpPr/>
      </dsp:nvSpPr>
      <dsp:spPr>
        <a:xfrm>
          <a:off x="8251621" y="34138"/>
          <a:ext cx="1528077" cy="611231"/>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zh-CN" altLang="en-US" sz="1400" kern="1200" dirty="0">
              <a:latin typeface="微软雅黑" panose="020B0503020204020204" pitchFamily="34" charset="-122"/>
              <a:ea typeface="微软雅黑" panose="020B0503020204020204" pitchFamily="34" charset="-122"/>
            </a:rPr>
            <a:t>缴税结关</a:t>
          </a:r>
        </a:p>
      </dsp:txBody>
      <dsp:txXfrm>
        <a:off x="8557237" y="34138"/>
        <a:ext cx="916846" cy="611231"/>
      </dsp:txXfrm>
    </dsp:sp>
  </dsp:spTree>
</dsp:drawing>
</file>

<file path=ppt/diagrams/layout1.xml><?xml version="1.0" encoding="utf-8"?>
<dgm:layoutDef xmlns:dgm="http://schemas.openxmlformats.org/drawingml/2006/diagram" xmlns:a="http://schemas.openxmlformats.org/drawingml/2006/main" uniqueId="urn:microsoft.com/office/officeart/2005/8/layout/cycle7#1">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Sty" val="arr"/>
                    <dgm:param type="endSty" val="arr"/>
                    <dgm:param type="begPts" val="radial"/>
                    <dgm:param type="endPts" val="radial"/>
                  </dgm:alg>
                </dgm:if>
                <dgm:else name="Name8">
                  <dgm:alg type="conn">
                    <dgm:param type="begSty" val="arr"/>
                    <dgm:param type="endSty" val="arr"/>
                    <dgm:param type="begPts" val="auto"/>
                    <dgm:param type="endPts" val="auto"/>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1">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varLst>
      <dgm:dir/>
      <dgm:resizeHandles/>
    </dgm:varLst>
    <dgm:alg type="composite"/>
    <dgm:shape xmlns:r="http://schemas.openxmlformats.org/officeDocument/2006/relationships" r:blip="">
      <dgm:adjLst/>
    </dgm:shape>
    <dgm:presOf/>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varLst>
      <dgm:dir/>
      <dgm:resizeHandles/>
    </dgm:varLst>
    <dgm:alg type="composite"/>
    <dgm:shape xmlns:r="http://schemas.openxmlformats.org/officeDocument/2006/relationships" r:blip="">
      <dgm:adjLst/>
    </dgm:shape>
    <dgm:presOf/>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59EEDEB-74DD-4590-ADB0-3BDFBC7AA6C1}" type="datetimeFigureOut">
              <a:rPr lang="zh-CN" altLang="en-US" smtClean="0"/>
              <a:t>2019-08-06</a:t>
            </a:fld>
            <a:endParaRPr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95043DD-9C8A-432D-8FD9-15B0804A3EB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98485DF-3FAB-45E9-A642-7745AB3E3AFD}" type="datetimeFigureOut">
              <a:rPr lang="zh-CN" altLang="en-US" smtClean="0"/>
              <a:t>2019-08-06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0BAE56-5081-45C8-9882-C35F39B69EB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98485DF-3FAB-45E9-A642-7745AB3E3AFD}" type="datetimeFigureOut">
              <a:rPr lang="zh-CN" altLang="en-US" smtClean="0"/>
              <a:t>2019-08-06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0BAE56-5081-45C8-9882-C35F39B69EB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98485DF-3FAB-45E9-A642-7745AB3E3AFD}" type="datetimeFigureOut">
              <a:rPr lang="zh-CN" altLang="en-US" smtClean="0"/>
              <a:t>2019-08-06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0BAE56-5081-45C8-9882-C35F39B69EBE}"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98485DF-3FAB-45E9-A642-7745AB3E3AFD}" type="datetimeFigureOut">
              <a:rPr lang="zh-CN" altLang="en-US" smtClean="0"/>
              <a:t>2019-08-06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C0BAE56-5081-45C8-9882-C35F39B69EBE}" type="slidenum">
              <a:rPr lang="zh-CN" altLang="en-US" smtClean="0"/>
              <a:t>‹#›</a:t>
            </a:fld>
            <a:endParaRPr lang="zh-CN" altLang="en-US"/>
          </a:p>
        </p:txBody>
      </p:sp>
      <p:sp>
        <p:nvSpPr>
          <p:cNvPr id="7" name="矩形 6"/>
          <p:cNvSpPr/>
          <p:nvPr userDrawn="1"/>
        </p:nvSpPr>
        <p:spPr>
          <a:xfrm>
            <a:off x="8325228" y="6545425"/>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98485DF-3FAB-45E9-A642-7745AB3E3AFD}" type="datetimeFigureOut">
              <a:rPr lang="zh-CN" altLang="en-US" smtClean="0"/>
              <a:t>2019-08-06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0BAE56-5081-45C8-9882-C35F39B69EB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98485DF-3FAB-45E9-A642-7745AB3E3AFD}" type="datetimeFigureOut">
              <a:rPr lang="zh-CN" altLang="en-US" smtClean="0"/>
              <a:t>2019-08-06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0BAE56-5081-45C8-9882-C35F39B69EB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98485DF-3FAB-45E9-A642-7745AB3E3AFD}" type="datetimeFigureOut">
              <a:rPr lang="zh-CN" altLang="en-US" smtClean="0"/>
              <a:t>2019-08-06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C0BAE56-5081-45C8-9882-C35F39B69EB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98485DF-3FAB-45E9-A642-7745AB3E3AFD}" type="datetimeFigureOut">
              <a:rPr lang="zh-CN" altLang="en-US" smtClean="0"/>
              <a:t>2019-08-06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C0BAE56-5081-45C8-9882-C35F39B69EB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98485DF-3FAB-45E9-A642-7745AB3E3AFD}" type="datetimeFigureOut">
              <a:rPr lang="zh-CN" altLang="en-US" smtClean="0"/>
              <a:t>2019-08-06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C0BAE56-5081-45C8-9882-C35F39B69EB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98485DF-3FAB-45E9-A642-7745AB3E3AFD}" type="datetimeFigureOut">
              <a:rPr lang="zh-CN" altLang="en-US" smtClean="0"/>
              <a:t>2019-08-06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C0BAE56-5081-45C8-9882-C35F39B69EB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98485DF-3FAB-45E9-A642-7745AB3E3AFD}" type="datetimeFigureOut">
              <a:rPr lang="zh-CN" altLang="en-US" smtClean="0"/>
              <a:t>2019-08-06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C0BAE56-5081-45C8-9882-C35F39B69EB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98485DF-3FAB-45E9-A642-7745AB3E3AFD}" type="datetimeFigureOut">
              <a:rPr lang="zh-CN" altLang="en-US" smtClean="0"/>
              <a:t>2019-08-06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C0BAE56-5081-45C8-9882-C35F39B69EB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8485DF-3FAB-45E9-A642-7745AB3E3AFD}" type="datetimeFigureOut">
              <a:rPr lang="zh-CN" altLang="en-US" smtClean="0"/>
              <a:t>2019-08-06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0BAE56-5081-45C8-9882-C35F39B69EB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1.png"/><Relationship Id="rId4" Type="http://schemas.openxmlformats.org/officeDocument/2006/relationships/tags" Target="../tags/tag4.xml"/><Relationship Id="rId9"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10" Type="http://schemas.openxmlformats.org/officeDocument/2006/relationships/image" Target="../media/image1.png"/><Relationship Id="rId4" Type="http://schemas.openxmlformats.org/officeDocument/2006/relationships/tags" Target="../tags/tag12.xml"/><Relationship Id="rId9"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pct5">
          <a:fgClr>
            <a:srgbClr val="F1F1F1"/>
          </a:fgClr>
          <a:bgClr>
            <a:schemeClr val="bg1"/>
          </a:bgClr>
        </a:pattFill>
        <a:effectLst/>
      </p:bgPr>
    </p:bg>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82601A6F-8306-44FA-BB7B-F2709D419FCF}"/>
              </a:ext>
            </a:extLst>
          </p:cNvPr>
          <p:cNvPicPr>
            <a:picLocks noChangeAspect="1"/>
          </p:cNvPicPr>
          <p:nvPr/>
        </p:nvPicPr>
        <p:blipFill>
          <a:blip r:embed="rId10" cstate="print">
            <a:alphaModFix amt="80000"/>
            <a:extLst>
              <a:ext uri="{28A0092B-C50C-407E-A947-70E740481C1C}">
                <a14:useLocalDpi xmlns:a14="http://schemas.microsoft.com/office/drawing/2010/main" val="0"/>
              </a:ext>
            </a:extLst>
          </a:blip>
          <a:stretch>
            <a:fillRect/>
          </a:stretch>
        </p:blipFill>
        <p:spPr>
          <a:xfrm>
            <a:off x="10640568" y="9526"/>
            <a:ext cx="1551431" cy="653230"/>
          </a:xfrm>
          <a:prstGeom prst="rect">
            <a:avLst/>
          </a:prstGeom>
          <a:ln>
            <a:noFill/>
          </a:ln>
        </p:spPr>
      </p:pic>
      <p:sp>
        <p:nvSpPr>
          <p:cNvPr id="5" name="文本框 4"/>
          <p:cNvSpPr txBox="1"/>
          <p:nvPr/>
        </p:nvSpPr>
        <p:spPr>
          <a:xfrm>
            <a:off x="-24444" y="1657092"/>
            <a:ext cx="7651027" cy="2000548"/>
          </a:xfrm>
          <a:prstGeom prst="rect">
            <a:avLst/>
          </a:prstGeom>
          <a:noFill/>
        </p:spPr>
        <p:txBody>
          <a:bodyPr wrap="square" rtlCol="0">
            <a:spAutoFit/>
          </a:bodyPr>
          <a:lstStyle/>
          <a:p>
            <a:r>
              <a:rPr lang="en-US" altLang="zh-CN" sz="8000" dirty="0">
                <a:solidFill>
                  <a:srgbClr val="002B41"/>
                </a:solidFill>
                <a:latin typeface="微软雅黑" panose="020B0503020204020204" pitchFamily="34" charset="-122"/>
                <a:ea typeface="微软雅黑" panose="020B0503020204020204" pitchFamily="34" charset="-122"/>
              </a:rPr>
              <a:t>2019</a:t>
            </a:r>
            <a:r>
              <a:rPr lang="zh-CN" altLang="en-US" sz="8000" dirty="0">
                <a:solidFill>
                  <a:srgbClr val="002B41"/>
                </a:solidFill>
                <a:latin typeface="微软雅黑" panose="020B0503020204020204" pitchFamily="34" charset="-122"/>
                <a:ea typeface="微软雅黑" panose="020B0503020204020204" pitchFamily="34" charset="-122"/>
              </a:rPr>
              <a:t>年</a:t>
            </a:r>
            <a:endParaRPr lang="en-US" altLang="zh-CN" sz="8000" dirty="0">
              <a:solidFill>
                <a:srgbClr val="002B41"/>
              </a:solidFill>
              <a:latin typeface="微软雅黑" panose="020B0503020204020204" pitchFamily="34" charset="-122"/>
              <a:ea typeface="微软雅黑" panose="020B0503020204020204" pitchFamily="34" charset="-122"/>
            </a:endParaRPr>
          </a:p>
          <a:p>
            <a:r>
              <a:rPr lang="zh-CN" altLang="en-US" sz="4400" dirty="0">
                <a:solidFill>
                  <a:srgbClr val="002B41"/>
                </a:solidFill>
                <a:latin typeface="微软雅黑" panose="020B0503020204020204" pitchFamily="34" charset="-122"/>
                <a:ea typeface="微软雅黑" panose="020B0503020204020204" pitchFamily="34" charset="-122"/>
              </a:rPr>
              <a:t>关税保证保险产品介绍及操作</a:t>
            </a:r>
          </a:p>
        </p:txBody>
      </p:sp>
      <p:sp>
        <p:nvSpPr>
          <p:cNvPr id="7" name="文本框 6"/>
          <p:cNvSpPr txBox="1"/>
          <p:nvPr/>
        </p:nvSpPr>
        <p:spPr>
          <a:xfrm>
            <a:off x="3278855" y="6256770"/>
            <a:ext cx="5634289" cy="523220"/>
          </a:xfrm>
          <a:prstGeom prst="rect">
            <a:avLst/>
          </a:prstGeom>
          <a:noFill/>
        </p:spPr>
        <p:txBody>
          <a:bodyPr wrap="square" rtlCol="0">
            <a:spAutoFit/>
          </a:bodyPr>
          <a:lstStyle/>
          <a:p>
            <a:pPr algn="ctr"/>
            <a:r>
              <a:rPr lang="zh-CN" altLang="en-US" sz="2800" dirty="0">
                <a:solidFill>
                  <a:srgbClr val="002B41"/>
                </a:solidFill>
                <a:latin typeface="华文行楷" panose="02010800040101010101" pitchFamily="2" charset="-122"/>
                <a:ea typeface="华文行楷" panose="02010800040101010101" pitchFamily="2" charset="-122"/>
              </a:rPr>
              <a:t>过“关”斩将，抢占先机！</a:t>
            </a:r>
          </a:p>
        </p:txBody>
      </p:sp>
      <p:sp>
        <p:nvSpPr>
          <p:cNvPr id="8" name="PA_Line 15"/>
          <p:cNvSpPr>
            <a:spLocks noChangeShapeType="1"/>
          </p:cNvSpPr>
          <p:nvPr>
            <p:custDataLst>
              <p:tags r:id="rId1"/>
            </p:custDataLst>
          </p:nvPr>
        </p:nvSpPr>
        <p:spPr bwMode="auto">
          <a:xfrm flipV="1">
            <a:off x="3459637" y="0"/>
            <a:ext cx="7651028" cy="6860440"/>
          </a:xfrm>
          <a:prstGeom prst="line">
            <a:avLst/>
          </a:prstGeom>
          <a:noFill/>
          <a:ln w="7938" cap="flat">
            <a:solidFill>
              <a:srgbClr val="002B4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 name="PA_Line 16"/>
          <p:cNvSpPr>
            <a:spLocks noChangeShapeType="1"/>
          </p:cNvSpPr>
          <p:nvPr>
            <p:custDataLst>
              <p:tags r:id="rId2"/>
            </p:custDataLst>
          </p:nvPr>
        </p:nvSpPr>
        <p:spPr bwMode="auto">
          <a:xfrm>
            <a:off x="8045145" y="-179684"/>
            <a:ext cx="4011737" cy="7040124"/>
          </a:xfrm>
          <a:prstGeom prst="line">
            <a:avLst/>
          </a:prstGeom>
          <a:noFill/>
          <a:ln w="7938" cap="flat">
            <a:solidFill>
              <a:srgbClr val="002B4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 name="PA_Line 17"/>
          <p:cNvSpPr>
            <a:spLocks noChangeShapeType="1"/>
          </p:cNvSpPr>
          <p:nvPr>
            <p:custDataLst>
              <p:tags r:id="rId3"/>
            </p:custDataLst>
          </p:nvPr>
        </p:nvSpPr>
        <p:spPr bwMode="auto">
          <a:xfrm>
            <a:off x="1517715" y="-37707"/>
            <a:ext cx="10674284" cy="4949588"/>
          </a:xfrm>
          <a:prstGeom prst="line">
            <a:avLst/>
          </a:prstGeom>
          <a:noFill/>
          <a:ln w="7938" cap="flat">
            <a:solidFill>
              <a:srgbClr val="002B4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 name="PA_Line 18"/>
          <p:cNvSpPr>
            <a:spLocks noChangeShapeType="1"/>
          </p:cNvSpPr>
          <p:nvPr>
            <p:custDataLst>
              <p:tags r:id="rId4"/>
            </p:custDataLst>
          </p:nvPr>
        </p:nvSpPr>
        <p:spPr bwMode="auto">
          <a:xfrm flipV="1">
            <a:off x="9747262" y="-179684"/>
            <a:ext cx="1891058" cy="7033554"/>
          </a:xfrm>
          <a:prstGeom prst="line">
            <a:avLst/>
          </a:prstGeom>
          <a:noFill/>
          <a:ln w="7938" cap="flat">
            <a:solidFill>
              <a:srgbClr val="002B4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 name="PA_椭圆 19"/>
          <p:cNvSpPr>
            <a:spLocks noChangeArrowheads="1"/>
          </p:cNvSpPr>
          <p:nvPr>
            <p:custDataLst>
              <p:tags r:id="rId5"/>
            </p:custDataLst>
          </p:nvPr>
        </p:nvSpPr>
        <p:spPr bwMode="auto">
          <a:xfrm>
            <a:off x="9105344" y="1710670"/>
            <a:ext cx="100222" cy="100222"/>
          </a:xfrm>
          <a:prstGeom prst="ellipse">
            <a:avLst/>
          </a:prstGeom>
          <a:solidFill>
            <a:srgbClr val="002B41"/>
          </a:solidFill>
          <a:ln>
            <a:noFill/>
          </a:ln>
        </p:spPr>
        <p:txBody>
          <a:bodyPr vert="horz" wrap="square" lIns="91440" tIns="45720" rIns="91440" bIns="45720" numCol="1" anchor="t" anchorCtr="0" compatLnSpc="1"/>
          <a:lstStyle/>
          <a:p>
            <a:endParaRPr lang="zh-CN" altLang="en-US"/>
          </a:p>
        </p:txBody>
      </p:sp>
      <p:sp>
        <p:nvSpPr>
          <p:cNvPr id="13" name="PA_椭圆 20"/>
          <p:cNvSpPr>
            <a:spLocks noChangeArrowheads="1"/>
          </p:cNvSpPr>
          <p:nvPr>
            <p:custDataLst>
              <p:tags r:id="rId6"/>
            </p:custDataLst>
          </p:nvPr>
        </p:nvSpPr>
        <p:spPr bwMode="auto">
          <a:xfrm>
            <a:off x="10435706" y="4050757"/>
            <a:ext cx="100222" cy="100222"/>
          </a:xfrm>
          <a:prstGeom prst="ellipse">
            <a:avLst/>
          </a:prstGeom>
          <a:solidFill>
            <a:srgbClr val="002B41"/>
          </a:solidFill>
          <a:ln>
            <a:noFill/>
          </a:ln>
        </p:spPr>
        <p:txBody>
          <a:bodyPr vert="horz" wrap="square" lIns="91440" tIns="45720" rIns="91440" bIns="45720" numCol="1" anchor="t" anchorCtr="0" compatLnSpc="1"/>
          <a:lstStyle/>
          <a:p>
            <a:endParaRPr lang="zh-CN" altLang="en-US"/>
          </a:p>
        </p:txBody>
      </p:sp>
      <p:sp>
        <p:nvSpPr>
          <p:cNvPr id="14" name="PA_任意多边形 5"/>
          <p:cNvSpPr/>
          <p:nvPr>
            <p:custDataLst>
              <p:tags r:id="rId7"/>
            </p:custDataLst>
          </p:nvPr>
        </p:nvSpPr>
        <p:spPr bwMode="auto">
          <a:xfrm>
            <a:off x="9285400" y="1201699"/>
            <a:ext cx="2926691" cy="4911881"/>
          </a:xfrm>
          <a:custGeom>
            <a:avLst/>
            <a:gdLst>
              <a:gd name="T0" fmla="*/ 1462 w 2332"/>
              <a:gd name="T1" fmla="*/ 0 h 3907"/>
              <a:gd name="T2" fmla="*/ 2332 w 2332"/>
              <a:gd name="T3" fmla="*/ 0 h 3907"/>
              <a:gd name="T4" fmla="*/ 2332 w 2332"/>
              <a:gd name="T5" fmla="*/ 3907 h 3907"/>
              <a:gd name="T6" fmla="*/ 0 w 2332"/>
              <a:gd name="T7" fmla="*/ 2595 h 3907"/>
              <a:gd name="T8" fmla="*/ 1462 w 2332"/>
              <a:gd name="T9" fmla="*/ 0 h 3907"/>
            </a:gdLst>
            <a:ahLst/>
            <a:cxnLst>
              <a:cxn ang="0">
                <a:pos x="T0" y="T1"/>
              </a:cxn>
              <a:cxn ang="0">
                <a:pos x="T2" y="T3"/>
              </a:cxn>
              <a:cxn ang="0">
                <a:pos x="T4" y="T5"/>
              </a:cxn>
              <a:cxn ang="0">
                <a:pos x="T6" y="T7"/>
              </a:cxn>
              <a:cxn ang="0">
                <a:pos x="T8" y="T9"/>
              </a:cxn>
            </a:cxnLst>
            <a:rect l="0" t="0" r="r" b="b"/>
            <a:pathLst>
              <a:path w="2332" h="3907">
                <a:moveTo>
                  <a:pt x="1462" y="0"/>
                </a:moveTo>
                <a:lnTo>
                  <a:pt x="2332" y="0"/>
                </a:lnTo>
                <a:lnTo>
                  <a:pt x="2332" y="3907"/>
                </a:lnTo>
                <a:lnTo>
                  <a:pt x="0" y="2595"/>
                </a:lnTo>
                <a:lnTo>
                  <a:pt x="1462" y="0"/>
                </a:lnTo>
                <a:close/>
              </a:path>
            </a:pathLst>
          </a:custGeom>
          <a:solidFill>
            <a:srgbClr val="002B41"/>
          </a:solidFill>
          <a:ln w="28575">
            <a:noFill/>
          </a:ln>
          <a:effectLst>
            <a:outerShdw blurRad="254000" dist="127000" dir="2700000" algn="tl" rotWithShape="0">
              <a:prstClr val="black">
                <a:alpha val="40000"/>
              </a:prstClr>
            </a:outerShdw>
          </a:effectLst>
        </p:spPr>
        <p:txBody>
          <a:bodyPr anchor="ctr"/>
          <a:lstStyle/>
          <a:p>
            <a:pPr algn="ctr"/>
            <a:endParaRPr lang="zh-CN" altLang="en-US" sz="2000">
              <a:solidFill>
                <a:srgbClr val="00183C"/>
              </a:solidFill>
              <a:latin typeface="Calibri" panose="020F0502020204030204" pitchFamily="34" charset="0"/>
              <a:ea typeface="宋体" panose="02010600030101010101" pitchFamily="2" charset="-122"/>
            </a:endParaRPr>
          </a:p>
        </p:txBody>
      </p:sp>
      <p:sp>
        <p:nvSpPr>
          <p:cNvPr id="15" name="PA_椭圆 19"/>
          <p:cNvSpPr>
            <a:spLocks noChangeArrowheads="1"/>
          </p:cNvSpPr>
          <p:nvPr>
            <p:custDataLst>
              <p:tags r:id="rId8"/>
            </p:custDataLst>
          </p:nvPr>
        </p:nvSpPr>
        <p:spPr bwMode="auto">
          <a:xfrm>
            <a:off x="7847630" y="2860740"/>
            <a:ext cx="100222" cy="100222"/>
          </a:xfrm>
          <a:prstGeom prst="ellipse">
            <a:avLst/>
          </a:prstGeom>
          <a:solidFill>
            <a:srgbClr val="002B4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extBox 76"/>
          <p:cNvSpPr txBox="1"/>
          <p:nvPr/>
        </p:nvSpPr>
        <p:spPr>
          <a:xfrm>
            <a:off x="409433" y="-13281"/>
            <a:ext cx="1826141" cy="584775"/>
          </a:xfrm>
          <a:prstGeom prst="rect">
            <a:avLst/>
          </a:prstGeom>
          <a:noFill/>
        </p:spPr>
        <p:txBody>
          <a:bodyPr wrap="none" rtlCol="0">
            <a:spAutoFit/>
          </a:bodyPr>
          <a:lstStyle/>
          <a:p>
            <a:r>
              <a:rPr lang="zh-CN" altLang="en-US" sz="3200" dirty="0">
                <a:solidFill>
                  <a:srgbClr val="002B41"/>
                </a:solidFill>
                <a:latin typeface="微软雅黑" panose="020B0503020204020204" pitchFamily="34" charset="-122"/>
                <a:ea typeface="微软雅黑" panose="020B0503020204020204" pitchFamily="34" charset="-122"/>
              </a:rPr>
              <a:t>产品介绍</a:t>
            </a:r>
          </a:p>
        </p:txBody>
      </p:sp>
      <p:sp>
        <p:nvSpPr>
          <p:cNvPr id="4" name="Freeform 5"/>
          <p:cNvSpPr/>
          <p:nvPr/>
        </p:nvSpPr>
        <p:spPr bwMode="auto">
          <a:xfrm flipH="1">
            <a:off x="0" y="-13281"/>
            <a:ext cx="409433" cy="832147"/>
          </a:xfrm>
          <a:custGeom>
            <a:avLst/>
            <a:gdLst>
              <a:gd name="T0" fmla="*/ 1462 w 2332"/>
              <a:gd name="T1" fmla="*/ 0 h 3907"/>
              <a:gd name="T2" fmla="*/ 2332 w 2332"/>
              <a:gd name="T3" fmla="*/ 0 h 3907"/>
              <a:gd name="T4" fmla="*/ 2332 w 2332"/>
              <a:gd name="T5" fmla="*/ 3907 h 3907"/>
              <a:gd name="T6" fmla="*/ 0 w 2332"/>
              <a:gd name="T7" fmla="*/ 2595 h 3907"/>
              <a:gd name="T8" fmla="*/ 1462 w 2332"/>
              <a:gd name="T9" fmla="*/ 0 h 3907"/>
            </a:gdLst>
            <a:ahLst/>
            <a:cxnLst>
              <a:cxn ang="0">
                <a:pos x="T0" y="T1"/>
              </a:cxn>
              <a:cxn ang="0">
                <a:pos x="T2" y="T3"/>
              </a:cxn>
              <a:cxn ang="0">
                <a:pos x="T4" y="T5"/>
              </a:cxn>
              <a:cxn ang="0">
                <a:pos x="T6" y="T7"/>
              </a:cxn>
              <a:cxn ang="0">
                <a:pos x="T8" y="T9"/>
              </a:cxn>
            </a:cxnLst>
            <a:rect l="0" t="0" r="r" b="b"/>
            <a:pathLst>
              <a:path w="2332" h="3907">
                <a:moveTo>
                  <a:pt x="1462" y="0"/>
                </a:moveTo>
                <a:lnTo>
                  <a:pt x="2332" y="0"/>
                </a:lnTo>
                <a:lnTo>
                  <a:pt x="2332" y="3907"/>
                </a:lnTo>
                <a:lnTo>
                  <a:pt x="0" y="2595"/>
                </a:lnTo>
                <a:lnTo>
                  <a:pt x="1462" y="0"/>
                </a:lnTo>
                <a:close/>
              </a:path>
            </a:pathLst>
          </a:custGeom>
          <a:solidFill>
            <a:srgbClr val="002B41"/>
          </a:solidFill>
          <a:ln w="28575">
            <a:noFill/>
          </a:ln>
          <a:effectLst>
            <a:outerShdw blurRad="254000" dist="127000" dir="2700000" algn="tl" rotWithShape="0">
              <a:prstClr val="black">
                <a:alpha val="40000"/>
              </a:prstClr>
            </a:outerShdw>
          </a:effectLst>
        </p:spPr>
        <p:txBody>
          <a:bodyPr anchor="ctr"/>
          <a:lstStyle/>
          <a:p>
            <a:pPr algn="ctr"/>
            <a:endParaRPr lang="zh-CN" altLang="en-US" sz="2400">
              <a:solidFill>
                <a:schemeClr val="bg1">
                  <a:lumMod val="95000"/>
                </a:schemeClr>
              </a:solidFill>
              <a:latin typeface="微软雅黑" panose="020B0503020204020204" pitchFamily="34" charset="-122"/>
              <a:ea typeface="微软雅黑" panose="020B0503020204020204" pitchFamily="34" charset="-122"/>
            </a:endParaRPr>
          </a:p>
        </p:txBody>
      </p:sp>
      <p:graphicFrame>
        <p:nvGraphicFramePr>
          <p:cNvPr id="8" name="图示 7"/>
          <p:cNvGraphicFramePr/>
          <p:nvPr/>
        </p:nvGraphicFramePr>
        <p:xfrm>
          <a:off x="874136" y="1459159"/>
          <a:ext cx="5221864" cy="41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图示 8"/>
          <p:cNvGraphicFramePr/>
          <p:nvPr/>
        </p:nvGraphicFramePr>
        <p:xfrm>
          <a:off x="6096000" y="1459037"/>
          <a:ext cx="5221864" cy="41640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文本框 10"/>
          <p:cNvSpPr txBox="1"/>
          <p:nvPr/>
        </p:nvSpPr>
        <p:spPr>
          <a:xfrm>
            <a:off x="4177718" y="563752"/>
            <a:ext cx="3674378" cy="523220"/>
          </a:xfrm>
          <a:prstGeom prst="rect">
            <a:avLst/>
          </a:prstGeom>
          <a:noFill/>
        </p:spPr>
        <p:txBody>
          <a:bodyPr wrap="square" rtlCol="0">
            <a:spAutoFit/>
          </a:bodyPr>
          <a:lstStyle/>
          <a:p>
            <a:pPr algn="ctr"/>
            <a:r>
              <a:rPr lang="zh-CN" altLang="en-US" sz="2800" b="1" dirty="0">
                <a:solidFill>
                  <a:srgbClr val="002060"/>
                </a:solidFill>
                <a:latin typeface="微软雅黑" panose="020B0503020204020204" pitchFamily="34" charset="-122"/>
                <a:ea typeface="微软雅黑" panose="020B0503020204020204" pitchFamily="34" charset="-122"/>
              </a:rPr>
              <a:t>投保资料及费率厘定</a:t>
            </a:r>
          </a:p>
        </p:txBody>
      </p:sp>
      <p:pic>
        <p:nvPicPr>
          <p:cNvPr id="10" name="图片 9">
            <a:extLst>
              <a:ext uri="{FF2B5EF4-FFF2-40B4-BE49-F238E27FC236}">
                <a16:creationId xmlns:a16="http://schemas.microsoft.com/office/drawing/2014/main" id="{43C22362-0151-4D26-A7AA-147F81E595C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659618" y="1"/>
            <a:ext cx="1532381" cy="6532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34" name="矩形: 圆角 33"/>
          <p:cNvSpPr/>
          <p:nvPr/>
        </p:nvSpPr>
        <p:spPr>
          <a:xfrm>
            <a:off x="823515" y="1287143"/>
            <a:ext cx="10544962" cy="50501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2" name="TextBox 76"/>
          <p:cNvSpPr txBox="1"/>
          <p:nvPr/>
        </p:nvSpPr>
        <p:spPr>
          <a:xfrm>
            <a:off x="409433" y="0"/>
            <a:ext cx="1826141" cy="584775"/>
          </a:xfrm>
          <a:prstGeom prst="rect">
            <a:avLst/>
          </a:prstGeom>
          <a:noFill/>
        </p:spPr>
        <p:txBody>
          <a:bodyPr wrap="none" rtlCol="0">
            <a:spAutoFit/>
          </a:bodyPr>
          <a:lstStyle/>
          <a:p>
            <a:r>
              <a:rPr lang="zh-CN" altLang="en-US" sz="3200" dirty="0">
                <a:solidFill>
                  <a:srgbClr val="002B41"/>
                </a:solidFill>
                <a:latin typeface="微软雅黑" panose="020B0503020204020204" pitchFamily="34" charset="-122"/>
                <a:ea typeface="微软雅黑" panose="020B0503020204020204" pitchFamily="34" charset="-122"/>
              </a:rPr>
              <a:t>产品介绍</a:t>
            </a:r>
          </a:p>
        </p:txBody>
      </p:sp>
      <p:sp>
        <p:nvSpPr>
          <p:cNvPr id="4" name="Freeform 5"/>
          <p:cNvSpPr/>
          <p:nvPr/>
        </p:nvSpPr>
        <p:spPr bwMode="auto">
          <a:xfrm flipH="1">
            <a:off x="0" y="-13281"/>
            <a:ext cx="409433" cy="832147"/>
          </a:xfrm>
          <a:custGeom>
            <a:avLst/>
            <a:gdLst>
              <a:gd name="T0" fmla="*/ 1462 w 2332"/>
              <a:gd name="T1" fmla="*/ 0 h 3907"/>
              <a:gd name="T2" fmla="*/ 2332 w 2332"/>
              <a:gd name="T3" fmla="*/ 0 h 3907"/>
              <a:gd name="T4" fmla="*/ 2332 w 2332"/>
              <a:gd name="T5" fmla="*/ 3907 h 3907"/>
              <a:gd name="T6" fmla="*/ 0 w 2332"/>
              <a:gd name="T7" fmla="*/ 2595 h 3907"/>
              <a:gd name="T8" fmla="*/ 1462 w 2332"/>
              <a:gd name="T9" fmla="*/ 0 h 3907"/>
            </a:gdLst>
            <a:ahLst/>
            <a:cxnLst>
              <a:cxn ang="0">
                <a:pos x="T0" y="T1"/>
              </a:cxn>
              <a:cxn ang="0">
                <a:pos x="T2" y="T3"/>
              </a:cxn>
              <a:cxn ang="0">
                <a:pos x="T4" y="T5"/>
              </a:cxn>
              <a:cxn ang="0">
                <a:pos x="T6" y="T7"/>
              </a:cxn>
              <a:cxn ang="0">
                <a:pos x="T8" y="T9"/>
              </a:cxn>
            </a:cxnLst>
            <a:rect l="0" t="0" r="r" b="b"/>
            <a:pathLst>
              <a:path w="2332" h="3907">
                <a:moveTo>
                  <a:pt x="1462" y="0"/>
                </a:moveTo>
                <a:lnTo>
                  <a:pt x="2332" y="0"/>
                </a:lnTo>
                <a:lnTo>
                  <a:pt x="2332" y="3907"/>
                </a:lnTo>
                <a:lnTo>
                  <a:pt x="0" y="2595"/>
                </a:lnTo>
                <a:lnTo>
                  <a:pt x="1462" y="0"/>
                </a:lnTo>
                <a:close/>
              </a:path>
            </a:pathLst>
          </a:custGeom>
          <a:solidFill>
            <a:srgbClr val="002B41"/>
          </a:solidFill>
          <a:ln w="28575">
            <a:noFill/>
          </a:ln>
          <a:effectLst>
            <a:outerShdw blurRad="254000" dist="127000" dir="2700000" algn="tl" rotWithShape="0">
              <a:prstClr val="black">
                <a:alpha val="40000"/>
              </a:prstClr>
            </a:outerShdw>
          </a:effectLst>
        </p:spPr>
        <p:txBody>
          <a:bodyPr anchor="ctr"/>
          <a:lstStyle/>
          <a:p>
            <a:pPr algn="ctr"/>
            <a:endParaRPr lang="zh-CN" altLang="en-US" sz="2000">
              <a:solidFill>
                <a:schemeClr val="bg1">
                  <a:lumMod val="95000"/>
                </a:schemeClr>
              </a:solidFill>
              <a:latin typeface="Calibri" panose="020F0502020204030204" pitchFamily="34" charset="0"/>
              <a:ea typeface="宋体" panose="02010600030101010101" pitchFamily="2" charset="-122"/>
            </a:endParaRPr>
          </a:p>
        </p:txBody>
      </p:sp>
      <p:graphicFrame>
        <p:nvGraphicFramePr>
          <p:cNvPr id="3" name="图示 2"/>
          <p:cNvGraphicFramePr/>
          <p:nvPr/>
        </p:nvGraphicFramePr>
        <p:xfrm>
          <a:off x="1206147" y="3576755"/>
          <a:ext cx="9779699" cy="679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矩形 25"/>
          <p:cNvSpPr/>
          <p:nvPr/>
        </p:nvSpPr>
        <p:spPr>
          <a:xfrm>
            <a:off x="1107551" y="1680807"/>
            <a:ext cx="1826141" cy="1600438"/>
          </a:xfrm>
          <a:prstGeom prst="rect">
            <a:avLst/>
          </a:prstGeom>
        </p:spPr>
        <p:txBody>
          <a:bodyPr wrap="square">
            <a:spAutoFit/>
          </a:bodyPr>
          <a:lstStyle/>
          <a:p>
            <a:r>
              <a:rPr lang="zh-CN" altLang="en-US" sz="1400" dirty="0">
                <a:solidFill>
                  <a:srgbClr val="404040"/>
                </a:solidFill>
                <a:latin typeface="微软雅黑" panose="020B0503020204020204" pitchFamily="34" charset="-122"/>
                <a:ea typeface="微软雅黑" panose="020B0503020204020204" pitchFamily="34" charset="-122"/>
              </a:rPr>
              <a:t>企业预估税额，以预估的保险期间内所需最高担保额作为投保金额向我司提交投保单、营业执照、交易明细等</a:t>
            </a:r>
            <a:r>
              <a:rPr lang="zh-CN" altLang="en-US" sz="1400" dirty="0">
                <a:solidFill>
                  <a:srgbClr val="002B41"/>
                </a:solidFill>
                <a:latin typeface="微软雅黑" panose="020B0503020204020204" pitchFamily="34" charset="-122"/>
                <a:ea typeface="微软雅黑" panose="020B0503020204020204" pitchFamily="34" charset="-122"/>
              </a:rPr>
              <a:t>资料</a:t>
            </a:r>
            <a:r>
              <a:rPr lang="zh-CN" altLang="en-US" sz="1400" dirty="0">
                <a:solidFill>
                  <a:srgbClr val="404040"/>
                </a:solidFill>
                <a:latin typeface="微软雅黑" panose="020B0503020204020204" pitchFamily="34" charset="-122"/>
                <a:ea typeface="微软雅黑" panose="020B0503020204020204" pitchFamily="34" charset="-122"/>
              </a:rPr>
              <a:t>投保关税保证险</a:t>
            </a:r>
            <a:r>
              <a:rPr lang="zh-CN" altLang="en-US" sz="1400" dirty="0">
                <a:latin typeface="微软雅黑" panose="020B0503020204020204" pitchFamily="34" charset="-122"/>
                <a:ea typeface="微软雅黑" panose="020B0503020204020204" pitchFamily="34" charset="-122"/>
              </a:rPr>
              <a:t> </a:t>
            </a:r>
          </a:p>
        </p:txBody>
      </p:sp>
      <p:sp>
        <p:nvSpPr>
          <p:cNvPr id="27" name="矩形 26"/>
          <p:cNvSpPr/>
          <p:nvPr/>
        </p:nvSpPr>
        <p:spPr>
          <a:xfrm>
            <a:off x="2560040" y="4625139"/>
            <a:ext cx="1626065" cy="954107"/>
          </a:xfrm>
          <a:prstGeom prst="rect">
            <a:avLst/>
          </a:prstGeom>
        </p:spPr>
        <p:txBody>
          <a:bodyPr wrap="square">
            <a:spAutoFit/>
          </a:bodyPr>
          <a:lstStyle/>
          <a:p>
            <a:r>
              <a:rPr lang="zh-CN" altLang="en-US" sz="1400" dirty="0">
                <a:solidFill>
                  <a:srgbClr val="002B41"/>
                </a:solidFill>
                <a:latin typeface="微软雅黑" panose="020B0503020204020204" pitchFamily="34" charset="-122"/>
                <a:ea typeface="微软雅黑" panose="020B0503020204020204" pitchFamily="34" charset="-122"/>
              </a:rPr>
              <a:t>保险公司依材料审核申请人资信情况、履约能力等，综合评估风险状况</a:t>
            </a:r>
          </a:p>
        </p:txBody>
      </p:sp>
      <p:sp>
        <p:nvSpPr>
          <p:cNvPr id="28" name="矩形 27"/>
          <p:cNvSpPr/>
          <p:nvPr/>
        </p:nvSpPr>
        <p:spPr>
          <a:xfrm>
            <a:off x="3856608" y="2115889"/>
            <a:ext cx="1826141" cy="1169551"/>
          </a:xfrm>
          <a:prstGeom prst="rect">
            <a:avLst/>
          </a:prstGeom>
        </p:spPr>
        <p:txBody>
          <a:bodyPr wrap="square">
            <a:spAutoFit/>
          </a:bodyPr>
          <a:lstStyle/>
          <a:p>
            <a:r>
              <a:rPr lang="zh-CN" altLang="en-US" sz="1400" dirty="0">
                <a:solidFill>
                  <a:srgbClr val="002B41"/>
                </a:solidFill>
                <a:latin typeface="微软雅黑" panose="020B0503020204020204" pitchFamily="34" charset="-122"/>
                <a:ea typeface="微软雅黑" panose="020B0503020204020204" pitchFamily="34" charset="-122"/>
              </a:rPr>
              <a:t>保险公司制定承保条件，投保人缴纳保费后出具保单，保险公司实时将保单推送至直属海关核心系统 </a:t>
            </a:r>
          </a:p>
        </p:txBody>
      </p:sp>
      <p:sp>
        <p:nvSpPr>
          <p:cNvPr id="29" name="矩形 28"/>
          <p:cNvSpPr/>
          <p:nvPr/>
        </p:nvSpPr>
        <p:spPr>
          <a:xfrm>
            <a:off x="5282965" y="4625139"/>
            <a:ext cx="1626065" cy="1169551"/>
          </a:xfrm>
          <a:prstGeom prst="rect">
            <a:avLst/>
          </a:prstGeom>
        </p:spPr>
        <p:txBody>
          <a:bodyPr wrap="square">
            <a:spAutoFit/>
          </a:bodyPr>
          <a:lstStyle/>
          <a:p>
            <a:r>
              <a:rPr lang="zh-CN" altLang="en-US" sz="1400" dirty="0">
                <a:solidFill>
                  <a:srgbClr val="002B41"/>
                </a:solidFill>
                <a:latin typeface="微软雅黑" panose="020B0503020204020204" pitchFamily="34" charset="-122"/>
                <a:ea typeface="微软雅黑" panose="020B0503020204020204" pitchFamily="34" charset="-122"/>
              </a:rPr>
              <a:t>投保企业所在地直属一级海关职能部门</a:t>
            </a:r>
            <a:r>
              <a:rPr lang="en-US" altLang="zh-CN" sz="1400" dirty="0">
                <a:solidFill>
                  <a:srgbClr val="002B41"/>
                </a:solidFill>
                <a:latin typeface="微软雅黑" panose="020B0503020204020204" pitchFamily="34" charset="-122"/>
                <a:ea typeface="微软雅黑" panose="020B0503020204020204" pitchFamily="34" charset="-122"/>
              </a:rPr>
              <a:t>H2010</a:t>
            </a:r>
            <a:r>
              <a:rPr lang="zh-CN" altLang="en-US" sz="1400" dirty="0">
                <a:solidFill>
                  <a:srgbClr val="002B41"/>
                </a:solidFill>
                <a:latin typeface="微软雅黑" panose="020B0503020204020204" pitchFamily="34" charset="-122"/>
                <a:ea typeface="微软雅黑" panose="020B0503020204020204" pitchFamily="34" charset="-122"/>
              </a:rPr>
              <a:t>系统内进行保单备案，实现保单验真 </a:t>
            </a:r>
          </a:p>
        </p:txBody>
      </p:sp>
      <p:sp>
        <p:nvSpPr>
          <p:cNvPr id="30" name="矩形 29"/>
          <p:cNvSpPr/>
          <p:nvPr/>
        </p:nvSpPr>
        <p:spPr>
          <a:xfrm>
            <a:off x="6509251" y="2327138"/>
            <a:ext cx="1826141" cy="954107"/>
          </a:xfrm>
          <a:prstGeom prst="rect">
            <a:avLst/>
          </a:prstGeom>
        </p:spPr>
        <p:txBody>
          <a:bodyPr wrap="square">
            <a:spAutoFit/>
          </a:bodyPr>
          <a:lstStyle/>
          <a:p>
            <a:r>
              <a:rPr lang="zh-CN" altLang="en-US" sz="1400" dirty="0">
                <a:solidFill>
                  <a:srgbClr val="002B41"/>
                </a:solidFill>
                <a:latin typeface="微软雅黑" panose="020B0503020204020204" pitchFamily="34" charset="-122"/>
                <a:ea typeface="微软雅黑" panose="020B0503020204020204" pitchFamily="34" charset="-122"/>
              </a:rPr>
              <a:t>企业在线上进行报关并选择使用相应的保险单进行担保，海关进行关税计征审核 </a:t>
            </a:r>
          </a:p>
        </p:txBody>
      </p:sp>
      <p:sp>
        <p:nvSpPr>
          <p:cNvPr id="31" name="矩形 30"/>
          <p:cNvSpPr/>
          <p:nvPr/>
        </p:nvSpPr>
        <p:spPr>
          <a:xfrm>
            <a:off x="8005895" y="4625139"/>
            <a:ext cx="1626065" cy="738664"/>
          </a:xfrm>
          <a:prstGeom prst="rect">
            <a:avLst/>
          </a:prstGeom>
        </p:spPr>
        <p:txBody>
          <a:bodyPr wrap="square">
            <a:spAutoFit/>
          </a:bodyPr>
          <a:lstStyle/>
          <a:p>
            <a:r>
              <a:rPr lang="zh-CN" altLang="en-US" sz="1400" dirty="0">
                <a:solidFill>
                  <a:srgbClr val="002B41"/>
                </a:solidFill>
                <a:latin typeface="微软雅黑" panose="020B0503020204020204" pitchFamily="34" charset="-122"/>
                <a:ea typeface="微软雅黑" panose="020B0503020204020204" pitchFamily="34" charset="-122"/>
              </a:rPr>
              <a:t>海关审核通过与货物查验后放行货物，并提供税单号 </a:t>
            </a:r>
          </a:p>
        </p:txBody>
      </p:sp>
      <p:sp>
        <p:nvSpPr>
          <p:cNvPr id="32" name="矩形 31"/>
          <p:cNvSpPr/>
          <p:nvPr/>
        </p:nvSpPr>
        <p:spPr>
          <a:xfrm>
            <a:off x="9258308" y="2327138"/>
            <a:ext cx="1826141" cy="954107"/>
          </a:xfrm>
          <a:prstGeom prst="rect">
            <a:avLst/>
          </a:prstGeom>
        </p:spPr>
        <p:txBody>
          <a:bodyPr wrap="square">
            <a:spAutoFit/>
          </a:bodyPr>
          <a:lstStyle/>
          <a:p>
            <a:r>
              <a:rPr lang="zh-CN" altLang="en-US" sz="1400" dirty="0">
                <a:solidFill>
                  <a:srgbClr val="002B41"/>
                </a:solidFill>
                <a:latin typeface="微软雅黑" panose="020B0503020204020204" pitchFamily="34" charset="-122"/>
                <a:ea typeface="微软雅黑" panose="020B0503020204020204" pitchFamily="34" charset="-122"/>
              </a:rPr>
              <a:t>企业在规定期限内向海关缴纳税款。保险担保额度释放后可循环使用 </a:t>
            </a:r>
          </a:p>
        </p:txBody>
      </p:sp>
      <p:sp>
        <p:nvSpPr>
          <p:cNvPr id="33" name="文本框 32"/>
          <p:cNvSpPr txBox="1"/>
          <p:nvPr/>
        </p:nvSpPr>
        <p:spPr>
          <a:xfrm>
            <a:off x="4414005" y="619286"/>
            <a:ext cx="3363986" cy="584775"/>
          </a:xfrm>
          <a:prstGeom prst="rect">
            <a:avLst/>
          </a:prstGeom>
          <a:noFill/>
        </p:spPr>
        <p:txBody>
          <a:bodyPr wrap="square" rtlCol="0">
            <a:spAutoFit/>
          </a:bodyPr>
          <a:lstStyle/>
          <a:p>
            <a:pPr algn="ctr"/>
            <a:r>
              <a:rPr lang="zh-CN" altLang="en-US" sz="3200" dirty="0">
                <a:solidFill>
                  <a:srgbClr val="002B41"/>
                </a:solidFill>
                <a:latin typeface="微软雅黑" panose="020B0503020204020204" pitchFamily="34" charset="-122"/>
                <a:ea typeface="微软雅黑" panose="020B0503020204020204" pitchFamily="34" charset="-122"/>
              </a:rPr>
              <a:t>投保流程</a:t>
            </a:r>
          </a:p>
        </p:txBody>
      </p:sp>
      <p:pic>
        <p:nvPicPr>
          <p:cNvPr id="15" name="图片 14">
            <a:extLst>
              <a:ext uri="{FF2B5EF4-FFF2-40B4-BE49-F238E27FC236}">
                <a16:creationId xmlns:a16="http://schemas.microsoft.com/office/drawing/2014/main" id="{93934686-9A49-42DC-BB57-3DB595B11F7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59618" y="1"/>
            <a:ext cx="1532381" cy="6532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Line 16"/>
          <p:cNvSpPr>
            <a:spLocks noChangeShapeType="1"/>
          </p:cNvSpPr>
          <p:nvPr/>
        </p:nvSpPr>
        <p:spPr bwMode="auto">
          <a:xfrm flipH="1">
            <a:off x="3724539" y="-179684"/>
            <a:ext cx="4072921" cy="7040124"/>
          </a:xfrm>
          <a:prstGeom prst="line">
            <a:avLst/>
          </a:prstGeom>
          <a:noFill/>
          <a:ln w="7938" cap="flat">
            <a:solidFill>
              <a:srgbClr val="002B4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white">
                  <a:lumMod val="95000"/>
                </a:prstClr>
              </a:solidFill>
            </a:endParaRPr>
          </a:p>
        </p:txBody>
      </p:sp>
      <p:sp>
        <p:nvSpPr>
          <p:cNvPr id="3" name="Line 18"/>
          <p:cNvSpPr>
            <a:spLocks noChangeShapeType="1"/>
          </p:cNvSpPr>
          <p:nvPr/>
        </p:nvSpPr>
        <p:spPr bwMode="auto">
          <a:xfrm flipH="1" flipV="1">
            <a:off x="1904214" y="-1"/>
            <a:ext cx="6243498" cy="6890832"/>
          </a:xfrm>
          <a:prstGeom prst="line">
            <a:avLst/>
          </a:prstGeom>
          <a:noFill/>
          <a:ln w="7938" cap="flat">
            <a:solidFill>
              <a:srgbClr val="002B4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white">
                  <a:lumMod val="95000"/>
                </a:prstClr>
              </a:solidFill>
            </a:endParaRPr>
          </a:p>
        </p:txBody>
      </p:sp>
      <p:sp>
        <p:nvSpPr>
          <p:cNvPr id="4" name="Line 17"/>
          <p:cNvSpPr>
            <a:spLocks noChangeShapeType="1"/>
          </p:cNvSpPr>
          <p:nvPr/>
        </p:nvSpPr>
        <p:spPr bwMode="auto">
          <a:xfrm>
            <a:off x="0" y="2500664"/>
            <a:ext cx="12192000" cy="3271025"/>
          </a:xfrm>
          <a:prstGeom prst="line">
            <a:avLst/>
          </a:prstGeom>
          <a:noFill/>
          <a:ln w="7938" cap="flat">
            <a:solidFill>
              <a:srgbClr val="002B4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white">
                  <a:lumMod val="95000"/>
                </a:prstClr>
              </a:solidFill>
            </a:endParaRPr>
          </a:p>
        </p:txBody>
      </p:sp>
      <p:sp>
        <p:nvSpPr>
          <p:cNvPr id="5" name="Freeform 5"/>
          <p:cNvSpPr/>
          <p:nvPr/>
        </p:nvSpPr>
        <p:spPr bwMode="auto">
          <a:xfrm>
            <a:off x="2335428" y="0"/>
            <a:ext cx="7521143" cy="6890833"/>
          </a:xfrm>
          <a:custGeom>
            <a:avLst/>
            <a:gdLst>
              <a:gd name="T0" fmla="*/ 1462 w 2332"/>
              <a:gd name="T1" fmla="*/ 0 h 3907"/>
              <a:gd name="T2" fmla="*/ 2332 w 2332"/>
              <a:gd name="T3" fmla="*/ 0 h 3907"/>
              <a:gd name="T4" fmla="*/ 2332 w 2332"/>
              <a:gd name="T5" fmla="*/ 3907 h 3907"/>
              <a:gd name="T6" fmla="*/ 0 w 2332"/>
              <a:gd name="T7" fmla="*/ 2595 h 3907"/>
              <a:gd name="T8" fmla="*/ 1462 w 2332"/>
              <a:gd name="T9" fmla="*/ 0 h 3907"/>
              <a:gd name="connsiteX0" fmla="*/ 4048 w 7779"/>
              <a:gd name="connsiteY0" fmla="*/ 0 h 10000"/>
              <a:gd name="connsiteX1" fmla="*/ 7779 w 7779"/>
              <a:gd name="connsiteY1" fmla="*/ 0 h 10000"/>
              <a:gd name="connsiteX2" fmla="*/ 7779 w 7779"/>
              <a:gd name="connsiteY2" fmla="*/ 10000 h 10000"/>
              <a:gd name="connsiteX3" fmla="*/ 0 w 7779"/>
              <a:gd name="connsiteY3" fmla="*/ 7610 h 10000"/>
              <a:gd name="connsiteX4" fmla="*/ 4048 w 7779"/>
              <a:gd name="connsiteY4" fmla="*/ 0 h 10000"/>
              <a:gd name="connsiteX0-1" fmla="*/ 5204 w 14475"/>
              <a:gd name="connsiteY0-2" fmla="*/ 0 h 9785"/>
              <a:gd name="connsiteX1-3" fmla="*/ 10000 w 14475"/>
              <a:gd name="connsiteY1-4" fmla="*/ 0 h 9785"/>
              <a:gd name="connsiteX2-5" fmla="*/ 14475 w 14475"/>
              <a:gd name="connsiteY2-6" fmla="*/ 9785 h 9785"/>
              <a:gd name="connsiteX3-7" fmla="*/ 0 w 14475"/>
              <a:gd name="connsiteY3-8" fmla="*/ 7610 h 9785"/>
              <a:gd name="connsiteX4-9" fmla="*/ 5204 w 14475"/>
              <a:gd name="connsiteY4-10" fmla="*/ 0 h 9785"/>
              <a:gd name="connsiteX0-11" fmla="*/ 5713 w 12118"/>
              <a:gd name="connsiteY0-12" fmla="*/ 0 h 10000"/>
              <a:gd name="connsiteX1-13" fmla="*/ 9026 w 12118"/>
              <a:gd name="connsiteY1-14" fmla="*/ 0 h 10000"/>
              <a:gd name="connsiteX2-15" fmla="*/ 12118 w 12118"/>
              <a:gd name="connsiteY2-16" fmla="*/ 10000 h 10000"/>
              <a:gd name="connsiteX3-17" fmla="*/ 0 w 12118"/>
              <a:gd name="connsiteY3-18" fmla="*/ 8114 h 10000"/>
              <a:gd name="connsiteX4-19" fmla="*/ 5713 w 12118"/>
              <a:gd name="connsiteY4-20" fmla="*/ 0 h 10000"/>
              <a:gd name="connsiteX0-21" fmla="*/ 6684 w 13089"/>
              <a:gd name="connsiteY0-22" fmla="*/ 0 h 10000"/>
              <a:gd name="connsiteX1-23" fmla="*/ 9997 w 13089"/>
              <a:gd name="connsiteY1-24" fmla="*/ 0 h 10000"/>
              <a:gd name="connsiteX2-25" fmla="*/ 13089 w 13089"/>
              <a:gd name="connsiteY2-26" fmla="*/ 10000 h 10000"/>
              <a:gd name="connsiteX3-27" fmla="*/ 0 w 13089"/>
              <a:gd name="connsiteY3-28" fmla="*/ 8173 h 10000"/>
              <a:gd name="connsiteX4-29" fmla="*/ 6684 w 13089"/>
              <a:gd name="connsiteY4-30" fmla="*/ 0 h 10000"/>
              <a:gd name="connsiteX0-31" fmla="*/ 2369 w 8774"/>
              <a:gd name="connsiteY0-32" fmla="*/ 0 h 10000"/>
              <a:gd name="connsiteX1-33" fmla="*/ 5682 w 8774"/>
              <a:gd name="connsiteY1-34" fmla="*/ 0 h 10000"/>
              <a:gd name="connsiteX2-35" fmla="*/ 8774 w 8774"/>
              <a:gd name="connsiteY2-36" fmla="*/ 10000 h 10000"/>
              <a:gd name="connsiteX3-37" fmla="*/ 0 w 8774"/>
              <a:gd name="connsiteY3-38" fmla="*/ 7222 h 10000"/>
              <a:gd name="connsiteX4-39" fmla="*/ 2369 w 8774"/>
              <a:gd name="connsiteY4-40" fmla="*/ 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774" h="10000">
                <a:moveTo>
                  <a:pt x="2369" y="0"/>
                </a:moveTo>
                <a:lnTo>
                  <a:pt x="5682" y="0"/>
                </a:lnTo>
                <a:lnTo>
                  <a:pt x="8774" y="10000"/>
                </a:lnTo>
                <a:lnTo>
                  <a:pt x="0" y="7222"/>
                </a:lnTo>
                <a:lnTo>
                  <a:pt x="2369" y="0"/>
                </a:lnTo>
                <a:close/>
              </a:path>
            </a:pathLst>
          </a:custGeom>
          <a:solidFill>
            <a:srgbClr val="002B41"/>
          </a:solidFill>
          <a:ln w="28575">
            <a:noFill/>
          </a:ln>
          <a:effectLst>
            <a:outerShdw blurRad="254000" dist="127000" dir="2700000" algn="tl" rotWithShape="0">
              <a:prstClr val="black">
                <a:alpha val="40000"/>
              </a:prstClr>
            </a:outerShdw>
          </a:effectLst>
        </p:spPr>
        <p:txBody>
          <a:bodyPr anchor="ctr"/>
          <a:lstStyle/>
          <a:p>
            <a:pPr algn="ctr"/>
            <a:endParaRPr lang="zh-CN" altLang="en-US" sz="2000">
              <a:solidFill>
                <a:prstClr val="white">
                  <a:lumMod val="95000"/>
                </a:prstClr>
              </a:solidFill>
            </a:endParaRPr>
          </a:p>
        </p:txBody>
      </p:sp>
      <p:sp>
        <p:nvSpPr>
          <p:cNvPr id="6" name="TextBox 76"/>
          <p:cNvSpPr txBox="1"/>
          <p:nvPr/>
        </p:nvSpPr>
        <p:spPr>
          <a:xfrm>
            <a:off x="4464784" y="1992830"/>
            <a:ext cx="3262432" cy="1015663"/>
          </a:xfrm>
          <a:prstGeom prst="rect">
            <a:avLst/>
          </a:prstGeom>
          <a:noFill/>
          <a:effectLst/>
        </p:spPr>
        <p:txBody>
          <a:bodyPr wrap="none" rtlCol="0">
            <a:spAutoFit/>
          </a:bodyPr>
          <a:lstStyle/>
          <a:p>
            <a:pPr algn="ctr"/>
            <a:r>
              <a:rPr lang="zh-CN" altLang="en-US" sz="6000" dirty="0">
                <a:solidFill>
                  <a:prstClr val="white">
                    <a:lumMod val="95000"/>
                  </a:prstClr>
                </a:solidFill>
                <a:latin typeface="微软雅黑" panose="020B0503020204020204" pitchFamily="34" charset="-122"/>
                <a:ea typeface="微软雅黑" panose="020B0503020204020204" pitchFamily="34" charset="-122"/>
              </a:rPr>
              <a:t>第三部分</a:t>
            </a:r>
          </a:p>
        </p:txBody>
      </p:sp>
      <p:sp>
        <p:nvSpPr>
          <p:cNvPr id="9" name="TextBox 76"/>
          <p:cNvSpPr txBox="1"/>
          <p:nvPr/>
        </p:nvSpPr>
        <p:spPr>
          <a:xfrm>
            <a:off x="4323047" y="3120513"/>
            <a:ext cx="3545903" cy="1015663"/>
          </a:xfrm>
          <a:prstGeom prst="rect">
            <a:avLst/>
          </a:prstGeom>
          <a:noFill/>
          <a:effectLst/>
        </p:spPr>
        <p:txBody>
          <a:bodyPr wrap="square" rtlCol="0">
            <a:spAutoFit/>
          </a:bodyPr>
          <a:lstStyle/>
          <a:p>
            <a:pPr algn="ctr"/>
            <a:r>
              <a:rPr lang="zh-CN" altLang="en-US" sz="6000" dirty="0">
                <a:solidFill>
                  <a:prstClr val="white">
                    <a:lumMod val="95000"/>
                  </a:prstClr>
                </a:solidFill>
                <a:latin typeface="微软雅黑" panose="020B0503020204020204" pitchFamily="34" charset="-122"/>
                <a:ea typeface="微软雅黑" panose="020B0503020204020204" pitchFamily="34" charset="-122"/>
              </a:rPr>
              <a:t>产品优势</a:t>
            </a:r>
          </a:p>
        </p:txBody>
      </p:sp>
      <p:pic>
        <p:nvPicPr>
          <p:cNvPr id="11" name="图片 10">
            <a:extLst>
              <a:ext uri="{FF2B5EF4-FFF2-40B4-BE49-F238E27FC236}">
                <a16:creationId xmlns:a16="http://schemas.microsoft.com/office/drawing/2014/main" id="{2FF43F18-FCB0-4D3C-AF62-C19A1C703E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9618" y="1"/>
            <a:ext cx="1532381" cy="65323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extBox 76"/>
          <p:cNvSpPr txBox="1"/>
          <p:nvPr/>
        </p:nvSpPr>
        <p:spPr>
          <a:xfrm>
            <a:off x="409433" y="-13281"/>
            <a:ext cx="1826141" cy="584775"/>
          </a:xfrm>
          <a:prstGeom prst="rect">
            <a:avLst/>
          </a:prstGeom>
          <a:noFill/>
        </p:spPr>
        <p:txBody>
          <a:bodyPr wrap="none" rtlCol="0">
            <a:spAutoFit/>
          </a:bodyPr>
          <a:lstStyle/>
          <a:p>
            <a:r>
              <a:rPr lang="zh-CN" altLang="en-US" sz="3200" dirty="0">
                <a:solidFill>
                  <a:srgbClr val="002B41"/>
                </a:solidFill>
                <a:latin typeface="微软雅黑" panose="020B0503020204020204" pitchFamily="34" charset="-122"/>
                <a:ea typeface="微软雅黑" panose="020B0503020204020204" pitchFamily="34" charset="-122"/>
              </a:rPr>
              <a:t>产品优势</a:t>
            </a:r>
          </a:p>
        </p:txBody>
      </p:sp>
      <p:sp>
        <p:nvSpPr>
          <p:cNvPr id="4" name="Freeform 5"/>
          <p:cNvSpPr/>
          <p:nvPr/>
        </p:nvSpPr>
        <p:spPr bwMode="auto">
          <a:xfrm flipH="1">
            <a:off x="0" y="-13281"/>
            <a:ext cx="409433" cy="832147"/>
          </a:xfrm>
          <a:custGeom>
            <a:avLst/>
            <a:gdLst>
              <a:gd name="T0" fmla="*/ 1462 w 2332"/>
              <a:gd name="T1" fmla="*/ 0 h 3907"/>
              <a:gd name="T2" fmla="*/ 2332 w 2332"/>
              <a:gd name="T3" fmla="*/ 0 h 3907"/>
              <a:gd name="T4" fmla="*/ 2332 w 2332"/>
              <a:gd name="T5" fmla="*/ 3907 h 3907"/>
              <a:gd name="T6" fmla="*/ 0 w 2332"/>
              <a:gd name="T7" fmla="*/ 2595 h 3907"/>
              <a:gd name="T8" fmla="*/ 1462 w 2332"/>
              <a:gd name="T9" fmla="*/ 0 h 3907"/>
            </a:gdLst>
            <a:ahLst/>
            <a:cxnLst>
              <a:cxn ang="0">
                <a:pos x="T0" y="T1"/>
              </a:cxn>
              <a:cxn ang="0">
                <a:pos x="T2" y="T3"/>
              </a:cxn>
              <a:cxn ang="0">
                <a:pos x="T4" y="T5"/>
              </a:cxn>
              <a:cxn ang="0">
                <a:pos x="T6" y="T7"/>
              </a:cxn>
              <a:cxn ang="0">
                <a:pos x="T8" y="T9"/>
              </a:cxn>
            </a:cxnLst>
            <a:rect l="0" t="0" r="r" b="b"/>
            <a:pathLst>
              <a:path w="2332" h="3907">
                <a:moveTo>
                  <a:pt x="1462" y="0"/>
                </a:moveTo>
                <a:lnTo>
                  <a:pt x="2332" y="0"/>
                </a:lnTo>
                <a:lnTo>
                  <a:pt x="2332" y="3907"/>
                </a:lnTo>
                <a:lnTo>
                  <a:pt x="0" y="2595"/>
                </a:lnTo>
                <a:lnTo>
                  <a:pt x="1462" y="0"/>
                </a:lnTo>
                <a:close/>
              </a:path>
            </a:pathLst>
          </a:custGeom>
          <a:solidFill>
            <a:srgbClr val="002B41"/>
          </a:solidFill>
          <a:ln w="28575">
            <a:noFill/>
          </a:ln>
          <a:effectLst>
            <a:outerShdw blurRad="254000" dist="127000" dir="2700000" algn="tl" rotWithShape="0">
              <a:prstClr val="black">
                <a:alpha val="40000"/>
              </a:prstClr>
            </a:outerShdw>
          </a:effectLst>
        </p:spPr>
        <p:txBody>
          <a:bodyPr anchor="ctr"/>
          <a:lstStyle/>
          <a:p>
            <a:pPr algn="ctr"/>
            <a:endParaRPr lang="zh-CN" altLang="en-US" sz="2000">
              <a:solidFill>
                <a:schemeClr val="bg1">
                  <a:lumMod val="95000"/>
                </a:schemeClr>
              </a:solidFill>
              <a:latin typeface="Calibri" panose="020F0502020204030204" pitchFamily="34" charset="0"/>
              <a:ea typeface="宋体" panose="02010600030101010101" pitchFamily="2" charset="-122"/>
            </a:endParaRPr>
          </a:p>
        </p:txBody>
      </p:sp>
      <p:graphicFrame>
        <p:nvGraphicFramePr>
          <p:cNvPr id="6" name="表格 5"/>
          <p:cNvGraphicFramePr>
            <a:graphicFrameLocks noGrp="1"/>
          </p:cNvGraphicFramePr>
          <p:nvPr/>
        </p:nvGraphicFramePr>
        <p:xfrm>
          <a:off x="1473666" y="2232582"/>
          <a:ext cx="9244668" cy="3474720"/>
        </p:xfrm>
        <a:graphic>
          <a:graphicData uri="http://schemas.openxmlformats.org/drawingml/2006/table">
            <a:tbl>
              <a:tblPr firstRow="1" bandRow="1">
                <a:tableStyleId>{3B4B98B0-60AC-42C2-AFA5-B58CD77FA1E5}</a:tableStyleId>
              </a:tblPr>
              <a:tblGrid>
                <a:gridCol w="3081556">
                  <a:extLst>
                    <a:ext uri="{9D8B030D-6E8A-4147-A177-3AD203B41FA5}">
                      <a16:colId xmlns:a16="http://schemas.microsoft.com/office/drawing/2014/main" val="20000"/>
                    </a:ext>
                  </a:extLst>
                </a:gridCol>
                <a:gridCol w="3081556">
                  <a:extLst>
                    <a:ext uri="{9D8B030D-6E8A-4147-A177-3AD203B41FA5}">
                      <a16:colId xmlns:a16="http://schemas.microsoft.com/office/drawing/2014/main" val="20001"/>
                    </a:ext>
                  </a:extLst>
                </a:gridCol>
                <a:gridCol w="3081556">
                  <a:extLst>
                    <a:ext uri="{9D8B030D-6E8A-4147-A177-3AD203B41FA5}">
                      <a16:colId xmlns:a16="http://schemas.microsoft.com/office/drawing/2014/main" val="20002"/>
                    </a:ext>
                  </a:extLst>
                </a:gridCol>
              </a:tblGrid>
              <a:tr h="370840">
                <a:tc>
                  <a:txBody>
                    <a:bodyPr/>
                    <a:lstStyle/>
                    <a:p>
                      <a:pPr algn="ctr"/>
                      <a:r>
                        <a:rPr lang="zh-CN" altLang="en-US" sz="1800" b="0" kern="1200" dirty="0">
                          <a:solidFill>
                            <a:srgbClr val="002060"/>
                          </a:solidFill>
                          <a:effectLst/>
                          <a:latin typeface="微软雅黑" panose="020B0503020204020204" pitchFamily="34" charset="-122"/>
                          <a:ea typeface="微软雅黑" panose="020B0503020204020204" pitchFamily="34" charset="-122"/>
                        </a:rPr>
                        <a:t>服务于更多中小型企业</a:t>
                      </a:r>
                      <a:r>
                        <a:rPr lang="zh-CN" altLang="en-US" sz="1800" b="0" dirty="0">
                          <a:solidFill>
                            <a:srgbClr val="002060"/>
                          </a:solidFill>
                          <a:latin typeface="微软雅黑" panose="020B0503020204020204" pitchFamily="34" charset="-122"/>
                          <a:ea typeface="微软雅黑" panose="020B0503020204020204" pitchFamily="34" charset="-122"/>
                        </a:rPr>
                        <a:t> </a:t>
                      </a:r>
                      <a:br>
                        <a:rPr lang="zh-CN" altLang="en-US" sz="1800" b="0" dirty="0">
                          <a:solidFill>
                            <a:srgbClr val="002060"/>
                          </a:solidFill>
                          <a:latin typeface="微软雅黑" panose="020B0503020204020204" pitchFamily="34" charset="-122"/>
                          <a:ea typeface="微软雅黑" panose="020B0503020204020204" pitchFamily="34" charset="-122"/>
                        </a:rPr>
                      </a:br>
                      <a:endParaRPr lang="zh-CN" altLang="en-US" sz="1800" b="0" dirty="0">
                        <a:solidFill>
                          <a:srgbClr val="002060"/>
                        </a:solidFill>
                        <a:latin typeface="微软雅黑" panose="020B0503020204020204" pitchFamily="34" charset="-122"/>
                        <a:ea typeface="微软雅黑" panose="020B0503020204020204" pitchFamily="34" charset="-122"/>
                      </a:endParaRPr>
                    </a:p>
                  </a:txBody>
                  <a:tcPr anchor="ctr"/>
                </a:tc>
                <a:tc>
                  <a:txBody>
                    <a:bodyPr/>
                    <a:lstStyle/>
                    <a:p>
                      <a:pPr algn="ctr"/>
                      <a:r>
                        <a:rPr lang="zh-CN" altLang="en-US" sz="1800" b="1" i="1" kern="1200" dirty="0">
                          <a:solidFill>
                            <a:srgbClr val="002060"/>
                          </a:solidFill>
                          <a:effectLst/>
                          <a:latin typeface="微软雅黑" panose="020B0503020204020204" pitchFamily="34" charset="-122"/>
                          <a:ea typeface="微软雅黑" panose="020B0503020204020204" pitchFamily="34" charset="-122"/>
                        </a:rPr>
                        <a:t>客群选择</a:t>
                      </a:r>
                      <a:r>
                        <a:rPr lang="zh-CN" altLang="en-US" sz="1800" b="1" i="1" dirty="0">
                          <a:solidFill>
                            <a:srgbClr val="002060"/>
                          </a:solidFill>
                          <a:latin typeface="微软雅黑" panose="020B0503020204020204" pitchFamily="34" charset="-122"/>
                          <a:ea typeface="微软雅黑" panose="020B0503020204020204" pitchFamily="34" charset="-122"/>
                        </a:rPr>
                        <a:t> </a:t>
                      </a:r>
                      <a:br>
                        <a:rPr lang="zh-CN" altLang="en-US" sz="1800" b="1" i="1" dirty="0">
                          <a:solidFill>
                            <a:srgbClr val="002060"/>
                          </a:solidFill>
                          <a:latin typeface="微软雅黑" panose="020B0503020204020204" pitchFamily="34" charset="-122"/>
                          <a:ea typeface="微软雅黑" panose="020B0503020204020204" pitchFamily="34" charset="-122"/>
                        </a:rPr>
                      </a:br>
                      <a:endParaRPr lang="zh-CN" altLang="en-US" sz="1800" b="1" i="1" dirty="0">
                        <a:solidFill>
                          <a:srgbClr val="002060"/>
                        </a:solidFill>
                        <a:latin typeface="微软雅黑" panose="020B0503020204020204" pitchFamily="34" charset="-122"/>
                        <a:ea typeface="微软雅黑" panose="020B0503020204020204" pitchFamily="34" charset="-122"/>
                      </a:endParaRPr>
                    </a:p>
                  </a:txBody>
                  <a:tcPr anchor="ctr"/>
                </a:tc>
                <a:tc>
                  <a:txBody>
                    <a:bodyPr/>
                    <a:lstStyle/>
                    <a:p>
                      <a:pPr algn="ctr"/>
                      <a:r>
                        <a:rPr lang="zh-CN" altLang="en-US" sz="1800" b="0" kern="1200" dirty="0">
                          <a:solidFill>
                            <a:srgbClr val="002060"/>
                          </a:solidFill>
                          <a:effectLst/>
                          <a:latin typeface="微软雅黑" panose="020B0503020204020204" pitchFamily="34" charset="-122"/>
                          <a:ea typeface="微软雅黑" panose="020B0503020204020204" pitchFamily="34" charset="-122"/>
                        </a:rPr>
                        <a:t>超大型集团企业</a:t>
                      </a:r>
                      <a:r>
                        <a:rPr lang="zh-CN" altLang="en-US" sz="1800" b="0" dirty="0">
                          <a:solidFill>
                            <a:srgbClr val="002060"/>
                          </a:solidFill>
                          <a:latin typeface="微软雅黑" panose="020B0503020204020204" pitchFamily="34" charset="-122"/>
                          <a:ea typeface="微软雅黑" panose="020B0503020204020204" pitchFamily="34" charset="-122"/>
                        </a:rPr>
                        <a:t> </a:t>
                      </a:r>
                      <a:br>
                        <a:rPr lang="zh-CN" altLang="en-US" sz="1800" b="0" dirty="0">
                          <a:solidFill>
                            <a:srgbClr val="002060"/>
                          </a:solidFill>
                          <a:latin typeface="微软雅黑" panose="020B0503020204020204" pitchFamily="34" charset="-122"/>
                          <a:ea typeface="微软雅黑" panose="020B0503020204020204" pitchFamily="34" charset="-122"/>
                        </a:rPr>
                      </a:br>
                      <a:endParaRPr lang="zh-CN" altLang="en-US" sz="1800" b="0" dirty="0">
                        <a:solidFill>
                          <a:srgbClr val="002060"/>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0"/>
                  </a:ext>
                </a:extLst>
              </a:tr>
              <a:tr h="370840">
                <a:tc>
                  <a:txBody>
                    <a:bodyPr/>
                    <a:lstStyle/>
                    <a:p>
                      <a:pPr algn="ctr"/>
                      <a:r>
                        <a:rPr lang="zh-CN" altLang="en-US" sz="1800" b="0" kern="1200" dirty="0">
                          <a:solidFill>
                            <a:srgbClr val="002060"/>
                          </a:solidFill>
                          <a:effectLst/>
                          <a:latin typeface="微软雅黑" panose="020B0503020204020204" pitchFamily="34" charset="-122"/>
                          <a:ea typeface="微软雅黑" panose="020B0503020204020204" pitchFamily="34" charset="-122"/>
                        </a:rPr>
                        <a:t>更大程度地盘活企业现金流</a:t>
                      </a:r>
                      <a:r>
                        <a:rPr lang="zh-CN" altLang="en-US" sz="1800" b="0" dirty="0">
                          <a:solidFill>
                            <a:srgbClr val="002060"/>
                          </a:solidFill>
                          <a:latin typeface="微软雅黑" panose="020B0503020204020204" pitchFamily="34" charset="-122"/>
                          <a:ea typeface="微软雅黑" panose="020B0503020204020204" pitchFamily="34" charset="-122"/>
                        </a:rPr>
                        <a:t> </a:t>
                      </a:r>
                      <a:br>
                        <a:rPr lang="zh-CN" altLang="en-US" sz="1800" b="0" dirty="0">
                          <a:solidFill>
                            <a:srgbClr val="002060"/>
                          </a:solidFill>
                          <a:latin typeface="微软雅黑" panose="020B0503020204020204" pitchFamily="34" charset="-122"/>
                          <a:ea typeface="微软雅黑" panose="020B0503020204020204" pitchFamily="34" charset="-122"/>
                        </a:rPr>
                      </a:br>
                      <a:endParaRPr lang="zh-CN" altLang="en-US" sz="1800" b="0" dirty="0">
                        <a:solidFill>
                          <a:srgbClr val="002060"/>
                        </a:solidFill>
                        <a:latin typeface="微软雅黑" panose="020B0503020204020204" pitchFamily="34" charset="-122"/>
                        <a:ea typeface="微软雅黑" panose="020B0503020204020204" pitchFamily="34" charset="-122"/>
                      </a:endParaRPr>
                    </a:p>
                  </a:txBody>
                  <a:tcPr anchor="ctr"/>
                </a:tc>
                <a:tc>
                  <a:txBody>
                    <a:bodyPr/>
                    <a:lstStyle/>
                    <a:p>
                      <a:pPr algn="ctr"/>
                      <a:r>
                        <a:rPr lang="zh-CN" altLang="en-US" sz="1800" b="1" i="1" kern="1200" dirty="0">
                          <a:solidFill>
                            <a:srgbClr val="002060"/>
                          </a:solidFill>
                          <a:effectLst/>
                          <a:latin typeface="微软雅黑" panose="020B0503020204020204" pitchFamily="34" charset="-122"/>
                          <a:ea typeface="微软雅黑" panose="020B0503020204020204" pitchFamily="34" charset="-122"/>
                        </a:rPr>
                        <a:t>现金流</a:t>
                      </a:r>
                      <a:r>
                        <a:rPr lang="zh-CN" altLang="en-US" sz="1800" b="1" i="1" dirty="0">
                          <a:solidFill>
                            <a:srgbClr val="002060"/>
                          </a:solidFill>
                          <a:latin typeface="微软雅黑" panose="020B0503020204020204" pitchFamily="34" charset="-122"/>
                          <a:ea typeface="微软雅黑" panose="020B0503020204020204" pitchFamily="34" charset="-122"/>
                        </a:rPr>
                        <a:t> </a:t>
                      </a:r>
                      <a:br>
                        <a:rPr lang="zh-CN" altLang="en-US" sz="1800" b="1" i="1" dirty="0">
                          <a:solidFill>
                            <a:srgbClr val="002060"/>
                          </a:solidFill>
                          <a:latin typeface="微软雅黑" panose="020B0503020204020204" pitchFamily="34" charset="-122"/>
                          <a:ea typeface="微软雅黑" panose="020B0503020204020204" pitchFamily="34" charset="-122"/>
                        </a:rPr>
                      </a:br>
                      <a:endParaRPr lang="zh-CN" altLang="en-US" sz="1800" b="1" i="1" dirty="0">
                        <a:solidFill>
                          <a:srgbClr val="002060"/>
                        </a:solidFill>
                        <a:latin typeface="微软雅黑" panose="020B0503020204020204" pitchFamily="34" charset="-122"/>
                        <a:ea typeface="微软雅黑" panose="020B0503020204020204" pitchFamily="34" charset="-122"/>
                      </a:endParaRPr>
                    </a:p>
                  </a:txBody>
                  <a:tcPr anchor="ctr"/>
                </a:tc>
                <a:tc>
                  <a:txBody>
                    <a:bodyPr/>
                    <a:lstStyle/>
                    <a:p>
                      <a:pPr algn="ctr"/>
                      <a:r>
                        <a:rPr lang="zh-CN" altLang="en-US" sz="1800" b="0" kern="1200" dirty="0">
                          <a:solidFill>
                            <a:srgbClr val="002060"/>
                          </a:solidFill>
                          <a:effectLst/>
                          <a:latin typeface="微软雅黑" panose="020B0503020204020204" pitchFamily="34" charset="-122"/>
                          <a:ea typeface="微软雅黑" panose="020B0503020204020204" pitchFamily="34" charset="-122"/>
                        </a:rPr>
                        <a:t>占用企业银行授信、缴纳保证金</a:t>
                      </a:r>
                      <a:r>
                        <a:rPr lang="zh-CN" altLang="en-US" sz="1800" b="0" dirty="0">
                          <a:solidFill>
                            <a:srgbClr val="002060"/>
                          </a:solidFill>
                          <a:latin typeface="微软雅黑" panose="020B0503020204020204" pitchFamily="34" charset="-122"/>
                          <a:ea typeface="微软雅黑" panose="020B0503020204020204" pitchFamily="34" charset="-122"/>
                        </a:rPr>
                        <a:t> </a:t>
                      </a:r>
                      <a:br>
                        <a:rPr lang="zh-CN" altLang="en-US" sz="1800" b="0" dirty="0">
                          <a:solidFill>
                            <a:srgbClr val="002060"/>
                          </a:solidFill>
                          <a:latin typeface="微软雅黑" panose="020B0503020204020204" pitchFamily="34" charset="-122"/>
                          <a:ea typeface="微软雅黑" panose="020B0503020204020204" pitchFamily="34" charset="-122"/>
                        </a:rPr>
                      </a:br>
                      <a:endParaRPr lang="zh-CN" altLang="en-US" sz="1800" b="0" dirty="0">
                        <a:solidFill>
                          <a:srgbClr val="002060"/>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1"/>
                  </a:ext>
                </a:extLst>
              </a:tr>
              <a:tr h="370840">
                <a:tc>
                  <a:txBody>
                    <a:bodyPr/>
                    <a:lstStyle/>
                    <a:p>
                      <a:pPr algn="ctr"/>
                      <a:r>
                        <a:rPr lang="zh-CN" altLang="en-US" sz="1800" b="0" kern="1200" dirty="0">
                          <a:solidFill>
                            <a:srgbClr val="002060"/>
                          </a:solidFill>
                          <a:effectLst/>
                          <a:latin typeface="微软雅黑" panose="020B0503020204020204" pitchFamily="34" charset="-122"/>
                          <a:ea typeface="微软雅黑" panose="020B0503020204020204" pitchFamily="34" charset="-122"/>
                        </a:rPr>
                        <a:t>弹性定价、灵活定价</a:t>
                      </a:r>
                      <a:r>
                        <a:rPr lang="zh-CN" altLang="en-US" sz="1800" b="0" dirty="0">
                          <a:solidFill>
                            <a:srgbClr val="002060"/>
                          </a:solidFill>
                          <a:latin typeface="微软雅黑" panose="020B0503020204020204" pitchFamily="34" charset="-122"/>
                          <a:ea typeface="微软雅黑" panose="020B0503020204020204" pitchFamily="34" charset="-122"/>
                        </a:rPr>
                        <a:t> </a:t>
                      </a:r>
                      <a:br>
                        <a:rPr lang="zh-CN" altLang="en-US" sz="1800" b="0" dirty="0">
                          <a:solidFill>
                            <a:srgbClr val="002060"/>
                          </a:solidFill>
                          <a:latin typeface="微软雅黑" panose="020B0503020204020204" pitchFamily="34" charset="-122"/>
                          <a:ea typeface="微软雅黑" panose="020B0503020204020204" pitchFamily="34" charset="-122"/>
                        </a:rPr>
                      </a:br>
                      <a:endParaRPr lang="zh-CN" altLang="en-US" sz="1800" b="0" dirty="0">
                        <a:solidFill>
                          <a:srgbClr val="002060"/>
                        </a:solidFill>
                        <a:latin typeface="微软雅黑" panose="020B0503020204020204" pitchFamily="34" charset="-122"/>
                        <a:ea typeface="微软雅黑" panose="020B0503020204020204" pitchFamily="34" charset="-122"/>
                      </a:endParaRPr>
                    </a:p>
                  </a:txBody>
                  <a:tcPr anchor="ctr"/>
                </a:tc>
                <a:tc>
                  <a:txBody>
                    <a:bodyPr/>
                    <a:lstStyle/>
                    <a:p>
                      <a:pPr algn="ctr"/>
                      <a:r>
                        <a:rPr lang="zh-CN" altLang="en-US" sz="1800" b="1" i="1" kern="1200" dirty="0">
                          <a:solidFill>
                            <a:srgbClr val="002060"/>
                          </a:solidFill>
                          <a:effectLst/>
                          <a:latin typeface="微软雅黑" panose="020B0503020204020204" pitchFamily="34" charset="-122"/>
                          <a:ea typeface="微软雅黑" panose="020B0503020204020204" pitchFamily="34" charset="-122"/>
                        </a:rPr>
                        <a:t>产品定价</a:t>
                      </a:r>
                      <a:r>
                        <a:rPr lang="zh-CN" altLang="en-US" sz="1800" b="1" i="1" dirty="0">
                          <a:solidFill>
                            <a:srgbClr val="002060"/>
                          </a:solidFill>
                          <a:latin typeface="微软雅黑" panose="020B0503020204020204" pitchFamily="34" charset="-122"/>
                          <a:ea typeface="微软雅黑" panose="020B0503020204020204" pitchFamily="34" charset="-122"/>
                        </a:rPr>
                        <a:t> </a:t>
                      </a:r>
                      <a:br>
                        <a:rPr lang="zh-CN" altLang="en-US" sz="1800" b="1" i="1" dirty="0">
                          <a:solidFill>
                            <a:srgbClr val="002060"/>
                          </a:solidFill>
                          <a:latin typeface="微软雅黑" panose="020B0503020204020204" pitchFamily="34" charset="-122"/>
                          <a:ea typeface="微软雅黑" panose="020B0503020204020204" pitchFamily="34" charset="-122"/>
                        </a:rPr>
                      </a:br>
                      <a:endParaRPr lang="zh-CN" altLang="en-US" sz="1800" b="1" i="1" dirty="0">
                        <a:solidFill>
                          <a:srgbClr val="002060"/>
                        </a:solidFill>
                        <a:latin typeface="微软雅黑" panose="020B0503020204020204" pitchFamily="34" charset="-122"/>
                        <a:ea typeface="微软雅黑" panose="020B0503020204020204" pitchFamily="34" charset="-122"/>
                      </a:endParaRPr>
                    </a:p>
                  </a:txBody>
                  <a:tcPr anchor="ctr"/>
                </a:tc>
                <a:tc>
                  <a:txBody>
                    <a:bodyPr/>
                    <a:lstStyle/>
                    <a:p>
                      <a:pPr algn="ctr"/>
                      <a:r>
                        <a:rPr lang="zh-CN" altLang="en-US" sz="1800" b="0" kern="1200" dirty="0">
                          <a:solidFill>
                            <a:srgbClr val="002060"/>
                          </a:solidFill>
                          <a:effectLst/>
                          <a:latin typeface="微软雅黑" panose="020B0503020204020204" pitchFamily="34" charset="-122"/>
                          <a:ea typeface="微软雅黑" panose="020B0503020204020204" pitchFamily="34" charset="-122"/>
                        </a:rPr>
                        <a:t>成本高于保险</a:t>
                      </a:r>
                      <a:r>
                        <a:rPr lang="zh-CN" altLang="en-US" sz="1800" b="0" dirty="0">
                          <a:solidFill>
                            <a:srgbClr val="002060"/>
                          </a:solidFill>
                          <a:latin typeface="微软雅黑" panose="020B0503020204020204" pitchFamily="34" charset="-122"/>
                          <a:ea typeface="微软雅黑" panose="020B0503020204020204" pitchFamily="34" charset="-122"/>
                        </a:rPr>
                        <a:t> </a:t>
                      </a:r>
                      <a:br>
                        <a:rPr lang="zh-CN" altLang="en-US" sz="1800" b="0" dirty="0">
                          <a:solidFill>
                            <a:srgbClr val="002060"/>
                          </a:solidFill>
                          <a:latin typeface="微软雅黑" panose="020B0503020204020204" pitchFamily="34" charset="-122"/>
                          <a:ea typeface="微软雅黑" panose="020B0503020204020204" pitchFamily="34" charset="-122"/>
                        </a:rPr>
                      </a:br>
                      <a:endParaRPr lang="zh-CN" altLang="en-US" sz="1800" b="0" dirty="0">
                        <a:solidFill>
                          <a:srgbClr val="002060"/>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2"/>
                  </a:ext>
                </a:extLst>
              </a:tr>
              <a:tr h="370840">
                <a:tc>
                  <a:txBody>
                    <a:bodyPr/>
                    <a:lstStyle/>
                    <a:p>
                      <a:pPr algn="ctr"/>
                      <a:r>
                        <a:rPr lang="zh-CN" altLang="en-US" sz="1800" b="0" kern="1200" dirty="0">
                          <a:solidFill>
                            <a:srgbClr val="002060"/>
                          </a:solidFill>
                          <a:effectLst/>
                          <a:latin typeface="微软雅黑" panose="020B0503020204020204" pitchFamily="34" charset="-122"/>
                          <a:ea typeface="微软雅黑" panose="020B0503020204020204" pitchFamily="34" charset="-122"/>
                        </a:rPr>
                        <a:t>相对简化 单一部门综合审批</a:t>
                      </a:r>
                      <a:r>
                        <a:rPr lang="zh-CN" altLang="en-US" sz="1800" b="0" dirty="0">
                          <a:solidFill>
                            <a:srgbClr val="002060"/>
                          </a:solidFill>
                          <a:latin typeface="微软雅黑" panose="020B0503020204020204" pitchFamily="34" charset="-122"/>
                          <a:ea typeface="微软雅黑" panose="020B0503020204020204" pitchFamily="34" charset="-122"/>
                        </a:rPr>
                        <a:t> </a:t>
                      </a:r>
                    </a:p>
                  </a:txBody>
                  <a:tcPr anchor="ctr"/>
                </a:tc>
                <a:tc>
                  <a:txBody>
                    <a:bodyPr/>
                    <a:lstStyle/>
                    <a:p>
                      <a:pPr algn="ctr"/>
                      <a:r>
                        <a:rPr lang="zh-CN" altLang="en-US" sz="1800" b="1" i="1" kern="1200" dirty="0">
                          <a:solidFill>
                            <a:srgbClr val="002060"/>
                          </a:solidFill>
                          <a:effectLst/>
                          <a:latin typeface="微软雅黑" panose="020B0503020204020204" pitchFamily="34" charset="-122"/>
                          <a:ea typeface="微软雅黑" panose="020B0503020204020204" pitchFamily="34" charset="-122"/>
                        </a:rPr>
                        <a:t>操作流程</a:t>
                      </a:r>
                      <a:r>
                        <a:rPr lang="zh-CN" altLang="en-US" sz="1800" b="1" i="1" dirty="0">
                          <a:solidFill>
                            <a:srgbClr val="002060"/>
                          </a:solidFill>
                          <a:latin typeface="微软雅黑" panose="020B0503020204020204" pitchFamily="34" charset="-122"/>
                          <a:ea typeface="微软雅黑" panose="020B0503020204020204" pitchFamily="34" charset="-122"/>
                        </a:rPr>
                        <a:t> </a:t>
                      </a:r>
                      <a:br>
                        <a:rPr lang="zh-CN" altLang="en-US" sz="1800" b="1" i="1" dirty="0">
                          <a:solidFill>
                            <a:srgbClr val="002060"/>
                          </a:solidFill>
                          <a:latin typeface="微软雅黑" panose="020B0503020204020204" pitchFamily="34" charset="-122"/>
                          <a:ea typeface="微软雅黑" panose="020B0503020204020204" pitchFamily="34" charset="-122"/>
                        </a:rPr>
                      </a:br>
                      <a:endParaRPr lang="zh-CN" altLang="en-US" sz="1800" b="1" i="1" dirty="0">
                        <a:solidFill>
                          <a:srgbClr val="002060"/>
                        </a:solidFill>
                        <a:latin typeface="微软雅黑" panose="020B0503020204020204" pitchFamily="34" charset="-122"/>
                        <a:ea typeface="微软雅黑" panose="020B0503020204020204" pitchFamily="34" charset="-122"/>
                      </a:endParaRPr>
                    </a:p>
                  </a:txBody>
                  <a:tcPr anchor="ctr"/>
                </a:tc>
                <a:tc>
                  <a:txBody>
                    <a:bodyPr/>
                    <a:lstStyle/>
                    <a:p>
                      <a:pPr algn="ctr"/>
                      <a:r>
                        <a:rPr lang="zh-CN" altLang="en-US" sz="1800" b="0" kern="1200" dirty="0">
                          <a:solidFill>
                            <a:srgbClr val="002060"/>
                          </a:solidFill>
                          <a:effectLst/>
                          <a:latin typeface="微软雅黑" panose="020B0503020204020204" pitchFamily="34" charset="-122"/>
                          <a:ea typeface="微软雅黑" panose="020B0503020204020204" pitchFamily="34" charset="-122"/>
                        </a:rPr>
                        <a:t>跨部门授信审批</a:t>
                      </a:r>
                      <a:r>
                        <a:rPr lang="zh-CN" altLang="en-US" sz="1800" b="0" dirty="0">
                          <a:solidFill>
                            <a:srgbClr val="002060"/>
                          </a:solidFill>
                          <a:latin typeface="微软雅黑" panose="020B0503020204020204" pitchFamily="34" charset="-122"/>
                          <a:ea typeface="微软雅黑" panose="020B0503020204020204" pitchFamily="34" charset="-122"/>
                        </a:rPr>
                        <a:t> </a:t>
                      </a:r>
                      <a:br>
                        <a:rPr lang="zh-CN" altLang="en-US" sz="1800" b="0" dirty="0">
                          <a:solidFill>
                            <a:srgbClr val="002060"/>
                          </a:solidFill>
                          <a:latin typeface="微软雅黑" panose="020B0503020204020204" pitchFamily="34" charset="-122"/>
                          <a:ea typeface="微软雅黑" panose="020B0503020204020204" pitchFamily="34" charset="-122"/>
                        </a:rPr>
                      </a:br>
                      <a:endParaRPr lang="zh-CN" altLang="en-US" sz="1800" b="0" dirty="0">
                        <a:solidFill>
                          <a:srgbClr val="002060"/>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3"/>
                  </a:ext>
                </a:extLst>
              </a:tr>
              <a:tr h="370840">
                <a:tc>
                  <a:txBody>
                    <a:bodyPr/>
                    <a:lstStyle/>
                    <a:p>
                      <a:pPr algn="ctr"/>
                      <a:r>
                        <a:rPr lang="zh-CN" altLang="en-US" sz="1800" b="0" kern="1200" dirty="0">
                          <a:solidFill>
                            <a:srgbClr val="002060"/>
                          </a:solidFill>
                          <a:effectLst/>
                          <a:latin typeface="微软雅黑" panose="020B0503020204020204" pitchFamily="34" charset="-122"/>
                          <a:ea typeface="微软雅黑" panose="020B0503020204020204" pitchFamily="34" charset="-122"/>
                        </a:rPr>
                        <a:t>有强大的再保支持</a:t>
                      </a:r>
                      <a:r>
                        <a:rPr lang="zh-CN" altLang="en-US" sz="1800" b="0" dirty="0">
                          <a:solidFill>
                            <a:srgbClr val="002060"/>
                          </a:solidFill>
                          <a:latin typeface="微软雅黑" panose="020B0503020204020204" pitchFamily="34" charset="-122"/>
                          <a:ea typeface="微软雅黑" panose="020B0503020204020204" pitchFamily="34" charset="-122"/>
                        </a:rPr>
                        <a:t> </a:t>
                      </a:r>
                      <a:br>
                        <a:rPr lang="zh-CN" altLang="en-US" sz="1800" b="0" dirty="0">
                          <a:solidFill>
                            <a:srgbClr val="002060"/>
                          </a:solidFill>
                          <a:latin typeface="微软雅黑" panose="020B0503020204020204" pitchFamily="34" charset="-122"/>
                          <a:ea typeface="微软雅黑" panose="020B0503020204020204" pitchFamily="34" charset="-122"/>
                        </a:rPr>
                      </a:br>
                      <a:endParaRPr lang="zh-CN" altLang="en-US" sz="1800" b="0" dirty="0">
                        <a:solidFill>
                          <a:srgbClr val="002060"/>
                        </a:solidFill>
                        <a:latin typeface="微软雅黑" panose="020B0503020204020204" pitchFamily="34" charset="-122"/>
                        <a:ea typeface="微软雅黑" panose="020B0503020204020204" pitchFamily="34" charset="-122"/>
                      </a:endParaRPr>
                    </a:p>
                  </a:txBody>
                  <a:tcPr anchor="ctr"/>
                </a:tc>
                <a:tc>
                  <a:txBody>
                    <a:bodyPr/>
                    <a:lstStyle/>
                    <a:p>
                      <a:pPr algn="ctr"/>
                      <a:r>
                        <a:rPr lang="zh-CN" altLang="en-US" sz="1800" b="1" i="1" kern="1200" dirty="0">
                          <a:solidFill>
                            <a:srgbClr val="002060"/>
                          </a:solidFill>
                          <a:effectLst/>
                          <a:latin typeface="微软雅黑" panose="020B0503020204020204" pitchFamily="34" charset="-122"/>
                          <a:ea typeface="微软雅黑" panose="020B0503020204020204" pitchFamily="34" charset="-122"/>
                        </a:rPr>
                        <a:t>风险管理</a:t>
                      </a:r>
                      <a:r>
                        <a:rPr lang="zh-CN" altLang="en-US" sz="1800" b="1" i="1" dirty="0">
                          <a:solidFill>
                            <a:srgbClr val="002060"/>
                          </a:solidFill>
                          <a:latin typeface="微软雅黑" panose="020B0503020204020204" pitchFamily="34" charset="-122"/>
                          <a:ea typeface="微软雅黑" panose="020B0503020204020204" pitchFamily="34" charset="-122"/>
                        </a:rPr>
                        <a:t> </a:t>
                      </a:r>
                      <a:br>
                        <a:rPr lang="zh-CN" altLang="en-US" sz="1800" b="1" i="1" dirty="0">
                          <a:solidFill>
                            <a:srgbClr val="002060"/>
                          </a:solidFill>
                          <a:latin typeface="微软雅黑" panose="020B0503020204020204" pitchFamily="34" charset="-122"/>
                          <a:ea typeface="微软雅黑" panose="020B0503020204020204" pitchFamily="34" charset="-122"/>
                        </a:rPr>
                      </a:br>
                      <a:endParaRPr lang="zh-CN" altLang="en-US" sz="1800" b="1" i="1" dirty="0">
                        <a:solidFill>
                          <a:srgbClr val="002060"/>
                        </a:solidFill>
                        <a:latin typeface="微软雅黑" panose="020B0503020204020204" pitchFamily="34" charset="-122"/>
                        <a:ea typeface="微软雅黑" panose="020B0503020204020204" pitchFamily="34" charset="-122"/>
                      </a:endParaRPr>
                    </a:p>
                  </a:txBody>
                  <a:tcPr anchor="ctr"/>
                </a:tc>
                <a:tc>
                  <a:txBody>
                    <a:bodyPr/>
                    <a:lstStyle/>
                    <a:p>
                      <a:pPr algn="ctr"/>
                      <a:r>
                        <a:rPr lang="zh-CN" altLang="en-US" sz="1800" b="0" kern="1200" dirty="0">
                          <a:solidFill>
                            <a:srgbClr val="002060"/>
                          </a:solidFill>
                          <a:effectLst/>
                          <a:latin typeface="微软雅黑" panose="020B0503020204020204" pitchFamily="34" charset="-122"/>
                          <a:ea typeface="微软雅黑" panose="020B0503020204020204" pitchFamily="34" charset="-122"/>
                        </a:rPr>
                        <a:t>银行风险自留</a:t>
                      </a:r>
                      <a:r>
                        <a:rPr lang="zh-CN" altLang="en-US" sz="1800" b="0" dirty="0">
                          <a:solidFill>
                            <a:srgbClr val="002060"/>
                          </a:solidFill>
                          <a:latin typeface="微软雅黑" panose="020B0503020204020204" pitchFamily="34" charset="-122"/>
                          <a:ea typeface="微软雅黑" panose="020B0503020204020204" pitchFamily="34" charset="-122"/>
                        </a:rPr>
                        <a:t> </a:t>
                      </a:r>
                      <a:br>
                        <a:rPr lang="zh-CN" altLang="en-US" sz="1800" b="0" dirty="0">
                          <a:solidFill>
                            <a:srgbClr val="002060"/>
                          </a:solidFill>
                          <a:latin typeface="微软雅黑" panose="020B0503020204020204" pitchFamily="34" charset="-122"/>
                          <a:ea typeface="微软雅黑" panose="020B0503020204020204" pitchFamily="34" charset="-122"/>
                        </a:rPr>
                      </a:br>
                      <a:endParaRPr lang="zh-CN" altLang="en-US" sz="1800" b="0" dirty="0">
                        <a:solidFill>
                          <a:srgbClr val="002060"/>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4"/>
                  </a:ext>
                </a:extLst>
              </a:tr>
            </a:tbl>
          </a:graphicData>
        </a:graphic>
      </p:graphicFrame>
      <p:sp>
        <p:nvSpPr>
          <p:cNvPr id="7" name="文本框 6"/>
          <p:cNvSpPr txBox="1"/>
          <p:nvPr/>
        </p:nvSpPr>
        <p:spPr>
          <a:xfrm>
            <a:off x="1681901" y="1400961"/>
            <a:ext cx="3032712" cy="584775"/>
          </a:xfrm>
          <a:prstGeom prst="rect">
            <a:avLst/>
          </a:prstGeom>
          <a:noFill/>
        </p:spPr>
        <p:txBody>
          <a:bodyPr wrap="square" rtlCol="0">
            <a:spAutoFit/>
          </a:bodyPr>
          <a:lstStyle/>
          <a:p>
            <a:r>
              <a:rPr lang="zh-CN" altLang="en-US" sz="3200" b="1" dirty="0">
                <a:solidFill>
                  <a:srgbClr val="002060"/>
                </a:solidFill>
                <a:latin typeface="微软雅黑" panose="020B0503020204020204" pitchFamily="34" charset="-122"/>
                <a:ea typeface="微软雅黑" panose="020B0503020204020204" pitchFamily="34" charset="-122"/>
              </a:rPr>
              <a:t>关税保证保险</a:t>
            </a:r>
          </a:p>
        </p:txBody>
      </p:sp>
      <p:sp>
        <p:nvSpPr>
          <p:cNvPr id="8" name="文本框 7"/>
          <p:cNvSpPr txBox="1"/>
          <p:nvPr/>
        </p:nvSpPr>
        <p:spPr>
          <a:xfrm>
            <a:off x="5303240" y="1093181"/>
            <a:ext cx="1585520" cy="1200329"/>
          </a:xfrm>
          <a:prstGeom prst="rect">
            <a:avLst/>
          </a:prstGeom>
          <a:noFill/>
        </p:spPr>
        <p:txBody>
          <a:bodyPr wrap="square" rtlCol="0">
            <a:spAutoFit/>
          </a:bodyPr>
          <a:lstStyle/>
          <a:p>
            <a:pPr algn="ctr"/>
            <a:r>
              <a:rPr lang="en-US" altLang="zh-CN" sz="7200" b="1" i="1" dirty="0">
                <a:solidFill>
                  <a:srgbClr val="FF0000"/>
                </a:solidFill>
                <a:latin typeface="华文行楷" panose="02010800040101010101" pitchFamily="2" charset="-122"/>
                <a:ea typeface="华文行楷" panose="02010800040101010101" pitchFamily="2" charset="-122"/>
              </a:rPr>
              <a:t>VS</a:t>
            </a:r>
            <a:endParaRPr lang="zh-CN" altLang="en-US" sz="7200" b="1" i="1" dirty="0">
              <a:solidFill>
                <a:srgbClr val="FF0000"/>
              </a:solidFill>
              <a:latin typeface="华文行楷" panose="02010800040101010101" pitchFamily="2" charset="-122"/>
              <a:ea typeface="华文行楷" panose="02010800040101010101" pitchFamily="2" charset="-122"/>
            </a:endParaRPr>
          </a:p>
        </p:txBody>
      </p:sp>
      <p:sp>
        <p:nvSpPr>
          <p:cNvPr id="9" name="文本框 8"/>
          <p:cNvSpPr txBox="1"/>
          <p:nvPr/>
        </p:nvSpPr>
        <p:spPr>
          <a:xfrm>
            <a:off x="7685622" y="1370494"/>
            <a:ext cx="3032712" cy="584775"/>
          </a:xfrm>
          <a:prstGeom prst="rect">
            <a:avLst/>
          </a:prstGeom>
          <a:noFill/>
        </p:spPr>
        <p:txBody>
          <a:bodyPr wrap="square" rtlCol="0">
            <a:spAutoFit/>
          </a:bodyPr>
          <a:lstStyle/>
          <a:p>
            <a:pPr algn="ctr"/>
            <a:r>
              <a:rPr lang="zh-CN" altLang="en-US" sz="3200" b="1" dirty="0">
                <a:solidFill>
                  <a:srgbClr val="002060"/>
                </a:solidFill>
                <a:latin typeface="微软雅黑" panose="020B0503020204020204" pitchFamily="34" charset="-122"/>
                <a:ea typeface="微软雅黑" panose="020B0503020204020204" pitchFamily="34" charset="-122"/>
              </a:rPr>
              <a:t>银行关税保函</a:t>
            </a:r>
          </a:p>
        </p:txBody>
      </p:sp>
      <p:pic>
        <p:nvPicPr>
          <p:cNvPr id="10" name="图片 9">
            <a:extLst>
              <a:ext uri="{FF2B5EF4-FFF2-40B4-BE49-F238E27FC236}">
                <a16:creationId xmlns:a16="http://schemas.microsoft.com/office/drawing/2014/main" id="{55BB01D8-B8ED-4A6D-8B10-073AA0C53C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9618" y="1"/>
            <a:ext cx="1532381" cy="65323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Line 16"/>
          <p:cNvSpPr>
            <a:spLocks noChangeShapeType="1"/>
          </p:cNvSpPr>
          <p:nvPr/>
        </p:nvSpPr>
        <p:spPr bwMode="auto">
          <a:xfrm flipH="1">
            <a:off x="3724539" y="-179684"/>
            <a:ext cx="4072921" cy="7040124"/>
          </a:xfrm>
          <a:prstGeom prst="line">
            <a:avLst/>
          </a:prstGeom>
          <a:noFill/>
          <a:ln w="7938" cap="flat">
            <a:solidFill>
              <a:srgbClr val="002B4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white">
                  <a:lumMod val="95000"/>
                </a:prstClr>
              </a:solidFill>
            </a:endParaRPr>
          </a:p>
        </p:txBody>
      </p:sp>
      <p:sp>
        <p:nvSpPr>
          <p:cNvPr id="3" name="Line 18"/>
          <p:cNvSpPr>
            <a:spLocks noChangeShapeType="1"/>
          </p:cNvSpPr>
          <p:nvPr/>
        </p:nvSpPr>
        <p:spPr bwMode="auto">
          <a:xfrm flipH="1" flipV="1">
            <a:off x="1904214" y="-1"/>
            <a:ext cx="6243498" cy="6890832"/>
          </a:xfrm>
          <a:prstGeom prst="line">
            <a:avLst/>
          </a:prstGeom>
          <a:noFill/>
          <a:ln w="7938" cap="flat">
            <a:solidFill>
              <a:srgbClr val="002B4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white">
                  <a:lumMod val="95000"/>
                </a:prstClr>
              </a:solidFill>
            </a:endParaRPr>
          </a:p>
        </p:txBody>
      </p:sp>
      <p:sp>
        <p:nvSpPr>
          <p:cNvPr id="4" name="Line 17"/>
          <p:cNvSpPr>
            <a:spLocks noChangeShapeType="1"/>
          </p:cNvSpPr>
          <p:nvPr/>
        </p:nvSpPr>
        <p:spPr bwMode="auto">
          <a:xfrm>
            <a:off x="0" y="2500664"/>
            <a:ext cx="12192000" cy="3271025"/>
          </a:xfrm>
          <a:prstGeom prst="line">
            <a:avLst/>
          </a:prstGeom>
          <a:noFill/>
          <a:ln w="7938" cap="flat">
            <a:solidFill>
              <a:srgbClr val="002B4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white">
                  <a:lumMod val="95000"/>
                </a:prstClr>
              </a:solidFill>
            </a:endParaRPr>
          </a:p>
        </p:txBody>
      </p:sp>
      <p:sp>
        <p:nvSpPr>
          <p:cNvPr id="5" name="Freeform 5"/>
          <p:cNvSpPr/>
          <p:nvPr/>
        </p:nvSpPr>
        <p:spPr bwMode="auto">
          <a:xfrm>
            <a:off x="2335428" y="0"/>
            <a:ext cx="7521143" cy="6890833"/>
          </a:xfrm>
          <a:custGeom>
            <a:avLst/>
            <a:gdLst>
              <a:gd name="T0" fmla="*/ 1462 w 2332"/>
              <a:gd name="T1" fmla="*/ 0 h 3907"/>
              <a:gd name="T2" fmla="*/ 2332 w 2332"/>
              <a:gd name="T3" fmla="*/ 0 h 3907"/>
              <a:gd name="T4" fmla="*/ 2332 w 2332"/>
              <a:gd name="T5" fmla="*/ 3907 h 3907"/>
              <a:gd name="T6" fmla="*/ 0 w 2332"/>
              <a:gd name="T7" fmla="*/ 2595 h 3907"/>
              <a:gd name="T8" fmla="*/ 1462 w 2332"/>
              <a:gd name="T9" fmla="*/ 0 h 3907"/>
              <a:gd name="connsiteX0" fmla="*/ 4048 w 7779"/>
              <a:gd name="connsiteY0" fmla="*/ 0 h 10000"/>
              <a:gd name="connsiteX1" fmla="*/ 7779 w 7779"/>
              <a:gd name="connsiteY1" fmla="*/ 0 h 10000"/>
              <a:gd name="connsiteX2" fmla="*/ 7779 w 7779"/>
              <a:gd name="connsiteY2" fmla="*/ 10000 h 10000"/>
              <a:gd name="connsiteX3" fmla="*/ 0 w 7779"/>
              <a:gd name="connsiteY3" fmla="*/ 7610 h 10000"/>
              <a:gd name="connsiteX4" fmla="*/ 4048 w 7779"/>
              <a:gd name="connsiteY4" fmla="*/ 0 h 10000"/>
              <a:gd name="connsiteX0-1" fmla="*/ 5204 w 14475"/>
              <a:gd name="connsiteY0-2" fmla="*/ 0 h 9785"/>
              <a:gd name="connsiteX1-3" fmla="*/ 10000 w 14475"/>
              <a:gd name="connsiteY1-4" fmla="*/ 0 h 9785"/>
              <a:gd name="connsiteX2-5" fmla="*/ 14475 w 14475"/>
              <a:gd name="connsiteY2-6" fmla="*/ 9785 h 9785"/>
              <a:gd name="connsiteX3-7" fmla="*/ 0 w 14475"/>
              <a:gd name="connsiteY3-8" fmla="*/ 7610 h 9785"/>
              <a:gd name="connsiteX4-9" fmla="*/ 5204 w 14475"/>
              <a:gd name="connsiteY4-10" fmla="*/ 0 h 9785"/>
              <a:gd name="connsiteX0-11" fmla="*/ 5713 w 12118"/>
              <a:gd name="connsiteY0-12" fmla="*/ 0 h 10000"/>
              <a:gd name="connsiteX1-13" fmla="*/ 9026 w 12118"/>
              <a:gd name="connsiteY1-14" fmla="*/ 0 h 10000"/>
              <a:gd name="connsiteX2-15" fmla="*/ 12118 w 12118"/>
              <a:gd name="connsiteY2-16" fmla="*/ 10000 h 10000"/>
              <a:gd name="connsiteX3-17" fmla="*/ 0 w 12118"/>
              <a:gd name="connsiteY3-18" fmla="*/ 8114 h 10000"/>
              <a:gd name="connsiteX4-19" fmla="*/ 5713 w 12118"/>
              <a:gd name="connsiteY4-20" fmla="*/ 0 h 10000"/>
              <a:gd name="connsiteX0-21" fmla="*/ 6684 w 13089"/>
              <a:gd name="connsiteY0-22" fmla="*/ 0 h 10000"/>
              <a:gd name="connsiteX1-23" fmla="*/ 9997 w 13089"/>
              <a:gd name="connsiteY1-24" fmla="*/ 0 h 10000"/>
              <a:gd name="connsiteX2-25" fmla="*/ 13089 w 13089"/>
              <a:gd name="connsiteY2-26" fmla="*/ 10000 h 10000"/>
              <a:gd name="connsiteX3-27" fmla="*/ 0 w 13089"/>
              <a:gd name="connsiteY3-28" fmla="*/ 8173 h 10000"/>
              <a:gd name="connsiteX4-29" fmla="*/ 6684 w 13089"/>
              <a:gd name="connsiteY4-30" fmla="*/ 0 h 10000"/>
              <a:gd name="connsiteX0-31" fmla="*/ 2369 w 8774"/>
              <a:gd name="connsiteY0-32" fmla="*/ 0 h 10000"/>
              <a:gd name="connsiteX1-33" fmla="*/ 5682 w 8774"/>
              <a:gd name="connsiteY1-34" fmla="*/ 0 h 10000"/>
              <a:gd name="connsiteX2-35" fmla="*/ 8774 w 8774"/>
              <a:gd name="connsiteY2-36" fmla="*/ 10000 h 10000"/>
              <a:gd name="connsiteX3-37" fmla="*/ 0 w 8774"/>
              <a:gd name="connsiteY3-38" fmla="*/ 7222 h 10000"/>
              <a:gd name="connsiteX4-39" fmla="*/ 2369 w 8774"/>
              <a:gd name="connsiteY4-40" fmla="*/ 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774" h="10000">
                <a:moveTo>
                  <a:pt x="2369" y="0"/>
                </a:moveTo>
                <a:lnTo>
                  <a:pt x="5682" y="0"/>
                </a:lnTo>
                <a:lnTo>
                  <a:pt x="8774" y="10000"/>
                </a:lnTo>
                <a:lnTo>
                  <a:pt x="0" y="7222"/>
                </a:lnTo>
                <a:lnTo>
                  <a:pt x="2369" y="0"/>
                </a:lnTo>
                <a:close/>
              </a:path>
            </a:pathLst>
          </a:custGeom>
          <a:solidFill>
            <a:srgbClr val="002B41"/>
          </a:solidFill>
          <a:ln w="28575">
            <a:noFill/>
          </a:ln>
          <a:effectLst>
            <a:outerShdw blurRad="254000" dist="127000" dir="2700000" algn="tl" rotWithShape="0">
              <a:prstClr val="black">
                <a:alpha val="40000"/>
              </a:prstClr>
            </a:outerShdw>
          </a:effectLst>
        </p:spPr>
        <p:txBody>
          <a:bodyPr anchor="ctr"/>
          <a:lstStyle/>
          <a:p>
            <a:pPr algn="ctr"/>
            <a:endParaRPr lang="zh-CN" altLang="en-US" sz="2000">
              <a:solidFill>
                <a:prstClr val="white">
                  <a:lumMod val="95000"/>
                </a:prstClr>
              </a:solidFill>
            </a:endParaRPr>
          </a:p>
        </p:txBody>
      </p:sp>
      <p:sp>
        <p:nvSpPr>
          <p:cNvPr id="6" name="TextBox 76"/>
          <p:cNvSpPr txBox="1"/>
          <p:nvPr/>
        </p:nvSpPr>
        <p:spPr>
          <a:xfrm>
            <a:off x="4464784" y="1992830"/>
            <a:ext cx="3262432" cy="1015663"/>
          </a:xfrm>
          <a:prstGeom prst="rect">
            <a:avLst/>
          </a:prstGeom>
          <a:noFill/>
          <a:effectLst/>
        </p:spPr>
        <p:txBody>
          <a:bodyPr wrap="none" rtlCol="0">
            <a:spAutoFit/>
          </a:bodyPr>
          <a:lstStyle/>
          <a:p>
            <a:pPr algn="ctr"/>
            <a:r>
              <a:rPr lang="zh-CN" altLang="en-US" sz="6000" dirty="0">
                <a:solidFill>
                  <a:prstClr val="white">
                    <a:lumMod val="95000"/>
                  </a:prstClr>
                </a:solidFill>
                <a:latin typeface="微软雅黑" panose="020B0503020204020204" pitchFamily="34" charset="-122"/>
                <a:ea typeface="微软雅黑" panose="020B0503020204020204" pitchFamily="34" charset="-122"/>
              </a:rPr>
              <a:t>第四部分</a:t>
            </a:r>
          </a:p>
        </p:txBody>
      </p:sp>
      <p:sp>
        <p:nvSpPr>
          <p:cNvPr id="9" name="TextBox 76"/>
          <p:cNvSpPr txBox="1"/>
          <p:nvPr/>
        </p:nvSpPr>
        <p:spPr>
          <a:xfrm>
            <a:off x="4323047" y="3120513"/>
            <a:ext cx="3545903" cy="1015663"/>
          </a:xfrm>
          <a:prstGeom prst="rect">
            <a:avLst/>
          </a:prstGeom>
          <a:noFill/>
          <a:effectLst/>
        </p:spPr>
        <p:txBody>
          <a:bodyPr wrap="square" rtlCol="0">
            <a:spAutoFit/>
          </a:bodyPr>
          <a:lstStyle/>
          <a:p>
            <a:pPr algn="ctr"/>
            <a:r>
              <a:rPr lang="zh-CN" altLang="en-US" sz="6000" dirty="0">
                <a:solidFill>
                  <a:prstClr val="white">
                    <a:lumMod val="95000"/>
                  </a:prstClr>
                </a:solidFill>
                <a:latin typeface="微软雅黑" panose="020B0503020204020204" pitchFamily="34" charset="-122"/>
                <a:ea typeface="微软雅黑" panose="020B0503020204020204" pitchFamily="34" charset="-122"/>
              </a:rPr>
              <a:t>产品操作</a:t>
            </a:r>
          </a:p>
        </p:txBody>
      </p:sp>
      <p:pic>
        <p:nvPicPr>
          <p:cNvPr id="11" name="图片 10">
            <a:extLst>
              <a:ext uri="{FF2B5EF4-FFF2-40B4-BE49-F238E27FC236}">
                <a16:creationId xmlns:a16="http://schemas.microsoft.com/office/drawing/2014/main" id="{D5E11EBE-6328-4A24-AE09-BD45FBB760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9618" y="1"/>
            <a:ext cx="1532381" cy="65323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extBox 76"/>
          <p:cNvSpPr txBox="1"/>
          <p:nvPr/>
        </p:nvSpPr>
        <p:spPr>
          <a:xfrm>
            <a:off x="409433" y="0"/>
            <a:ext cx="1826141" cy="584775"/>
          </a:xfrm>
          <a:prstGeom prst="rect">
            <a:avLst/>
          </a:prstGeom>
          <a:noFill/>
        </p:spPr>
        <p:txBody>
          <a:bodyPr wrap="none" rtlCol="0">
            <a:spAutoFit/>
          </a:bodyPr>
          <a:lstStyle/>
          <a:p>
            <a:r>
              <a:rPr lang="zh-CN" altLang="en-US" sz="3200" dirty="0">
                <a:solidFill>
                  <a:srgbClr val="002B41"/>
                </a:solidFill>
                <a:latin typeface="微软雅黑" panose="020B0503020204020204" pitchFamily="34" charset="-122"/>
                <a:ea typeface="微软雅黑" panose="020B0503020204020204" pitchFamily="34" charset="-122"/>
              </a:rPr>
              <a:t>产品操作</a:t>
            </a:r>
          </a:p>
        </p:txBody>
      </p:sp>
      <p:sp>
        <p:nvSpPr>
          <p:cNvPr id="4" name="Freeform 5"/>
          <p:cNvSpPr/>
          <p:nvPr/>
        </p:nvSpPr>
        <p:spPr bwMode="auto">
          <a:xfrm flipH="1">
            <a:off x="0" y="-13281"/>
            <a:ext cx="409433" cy="832147"/>
          </a:xfrm>
          <a:custGeom>
            <a:avLst/>
            <a:gdLst>
              <a:gd name="T0" fmla="*/ 1462 w 2332"/>
              <a:gd name="T1" fmla="*/ 0 h 3907"/>
              <a:gd name="T2" fmla="*/ 2332 w 2332"/>
              <a:gd name="T3" fmla="*/ 0 h 3907"/>
              <a:gd name="T4" fmla="*/ 2332 w 2332"/>
              <a:gd name="T5" fmla="*/ 3907 h 3907"/>
              <a:gd name="T6" fmla="*/ 0 w 2332"/>
              <a:gd name="T7" fmla="*/ 2595 h 3907"/>
              <a:gd name="T8" fmla="*/ 1462 w 2332"/>
              <a:gd name="T9" fmla="*/ 0 h 3907"/>
            </a:gdLst>
            <a:ahLst/>
            <a:cxnLst>
              <a:cxn ang="0">
                <a:pos x="T0" y="T1"/>
              </a:cxn>
              <a:cxn ang="0">
                <a:pos x="T2" y="T3"/>
              </a:cxn>
              <a:cxn ang="0">
                <a:pos x="T4" y="T5"/>
              </a:cxn>
              <a:cxn ang="0">
                <a:pos x="T6" y="T7"/>
              </a:cxn>
              <a:cxn ang="0">
                <a:pos x="T8" y="T9"/>
              </a:cxn>
            </a:cxnLst>
            <a:rect l="0" t="0" r="r" b="b"/>
            <a:pathLst>
              <a:path w="2332" h="3907">
                <a:moveTo>
                  <a:pt x="1462" y="0"/>
                </a:moveTo>
                <a:lnTo>
                  <a:pt x="2332" y="0"/>
                </a:lnTo>
                <a:lnTo>
                  <a:pt x="2332" y="3907"/>
                </a:lnTo>
                <a:lnTo>
                  <a:pt x="0" y="2595"/>
                </a:lnTo>
                <a:lnTo>
                  <a:pt x="1462" y="0"/>
                </a:lnTo>
                <a:close/>
              </a:path>
            </a:pathLst>
          </a:custGeom>
          <a:solidFill>
            <a:srgbClr val="002B41"/>
          </a:solidFill>
          <a:ln w="28575">
            <a:noFill/>
          </a:ln>
          <a:effectLst>
            <a:outerShdw blurRad="254000" dist="127000" dir="2700000" algn="tl" rotWithShape="0">
              <a:prstClr val="black">
                <a:alpha val="40000"/>
              </a:prstClr>
            </a:outerShdw>
          </a:effectLst>
        </p:spPr>
        <p:txBody>
          <a:bodyPr anchor="ctr"/>
          <a:lstStyle/>
          <a:p>
            <a:pPr algn="ctr"/>
            <a:endParaRPr lang="zh-CN" altLang="en-US" sz="2000">
              <a:solidFill>
                <a:schemeClr val="bg1">
                  <a:lumMod val="95000"/>
                </a:schemeClr>
              </a:solidFill>
              <a:latin typeface="Calibri" panose="020F0502020204030204" pitchFamily="34" charset="0"/>
              <a:ea typeface="宋体" panose="02010600030101010101" pitchFamily="2" charset="-122"/>
            </a:endParaRPr>
          </a:p>
        </p:txBody>
      </p:sp>
      <p:sp>
        <p:nvSpPr>
          <p:cNvPr id="3" name="矩形 2"/>
          <p:cNvSpPr/>
          <p:nvPr/>
        </p:nvSpPr>
        <p:spPr>
          <a:xfrm>
            <a:off x="2235574" y="2111014"/>
            <a:ext cx="8357164" cy="3630930"/>
          </a:xfrm>
          <a:prstGeom prst="rect">
            <a:avLst/>
          </a:prstGeom>
        </p:spPr>
        <p:txBody>
          <a:bodyPr wrap="square">
            <a:spAutoFit/>
          </a:bodyPr>
          <a:lstStyle/>
          <a:p>
            <a:br>
              <a:rPr lang="zh-CN" altLang="en-US" sz="1600" b="1" dirty="0">
                <a:solidFill>
                  <a:srgbClr val="1B2F47"/>
                </a:solidFill>
                <a:latin typeface="微软雅黑" panose="020B0503020204020204" pitchFamily="34" charset="-122"/>
                <a:ea typeface="微软雅黑" panose="020B0503020204020204" pitchFamily="34" charset="-122"/>
              </a:rPr>
            </a:br>
            <a:r>
              <a:rPr lang="zh-CN" altLang="en-US" b="1" dirty="0">
                <a:solidFill>
                  <a:srgbClr val="1B2F47"/>
                </a:solidFill>
                <a:latin typeface="微软雅黑" panose="020B0503020204020204" pitchFamily="34" charset="-122"/>
                <a:ea typeface="微软雅黑" panose="020B0503020204020204" pitchFamily="34" charset="-122"/>
              </a:rPr>
              <a:t>保单电子数据备案</a:t>
            </a:r>
            <a:r>
              <a:rPr lang="zh-CN" altLang="en-US" dirty="0">
                <a:solidFill>
                  <a:srgbClr val="1B2F47"/>
                </a:solidFill>
                <a:latin typeface="微软雅黑" panose="020B0503020204020204" pitchFamily="34" charset="-122"/>
                <a:ea typeface="微软雅黑" panose="020B0503020204020204" pitchFamily="34" charset="-122"/>
              </a:rPr>
              <a:t>：保险公司通过系统传输</a:t>
            </a:r>
            <a:r>
              <a:rPr lang="en-US" altLang="zh-CN" dirty="0">
                <a:solidFill>
                  <a:srgbClr val="1B2F47"/>
                </a:solidFill>
                <a:latin typeface="微软雅黑" panose="020B0503020204020204" pitchFamily="34" charset="-122"/>
                <a:ea typeface="微软雅黑" panose="020B0503020204020204" pitchFamily="34" charset="-122"/>
              </a:rPr>
              <a:t>《</a:t>
            </a:r>
            <a:r>
              <a:rPr lang="zh-CN" altLang="en-US" dirty="0">
                <a:solidFill>
                  <a:srgbClr val="1B2F47"/>
                </a:solidFill>
                <a:latin typeface="微软雅黑" panose="020B0503020204020204" pitchFamily="34" charset="-122"/>
                <a:ea typeface="微软雅黑" panose="020B0503020204020204" pitchFamily="34" charset="-122"/>
              </a:rPr>
              <a:t>保单</a:t>
            </a:r>
            <a:r>
              <a:rPr lang="en-US" altLang="zh-CN" dirty="0">
                <a:solidFill>
                  <a:srgbClr val="1B2F47"/>
                </a:solidFill>
                <a:latin typeface="微软雅黑" panose="020B0503020204020204" pitchFamily="34" charset="-122"/>
                <a:ea typeface="微软雅黑" panose="020B0503020204020204" pitchFamily="34" charset="-122"/>
              </a:rPr>
              <a:t>》 </a:t>
            </a:r>
            <a:r>
              <a:rPr lang="zh-CN" altLang="en-US" dirty="0">
                <a:solidFill>
                  <a:srgbClr val="1B2F47"/>
                </a:solidFill>
                <a:latin typeface="微软雅黑" panose="020B0503020204020204" pitchFamily="34" charset="-122"/>
                <a:ea typeface="微软雅黑" panose="020B0503020204020204" pitchFamily="34" charset="-122"/>
              </a:rPr>
              <a:t>电子数据，企业所在</a:t>
            </a:r>
            <a:br>
              <a:rPr lang="zh-CN" altLang="en-US" dirty="0">
                <a:solidFill>
                  <a:srgbClr val="1B2F47"/>
                </a:solidFill>
                <a:latin typeface="微软雅黑" panose="020B0503020204020204" pitchFamily="34" charset="-122"/>
                <a:ea typeface="微软雅黑" panose="020B0503020204020204" pitchFamily="34" charset="-122"/>
              </a:rPr>
            </a:br>
            <a:r>
              <a:rPr lang="zh-CN" altLang="en-US" dirty="0">
                <a:solidFill>
                  <a:srgbClr val="1B2F47"/>
                </a:solidFill>
                <a:latin typeface="微软雅黑" panose="020B0503020204020204" pitchFamily="34" charset="-122"/>
                <a:ea typeface="微软雅黑" panose="020B0503020204020204" pitchFamily="34" charset="-122"/>
              </a:rPr>
              <a:t>地直属海关关税职能部门在系统中备案。</a:t>
            </a:r>
            <a:endParaRPr lang="en-US" altLang="zh-CN" dirty="0">
              <a:solidFill>
                <a:srgbClr val="1B2F47"/>
              </a:solidFill>
              <a:latin typeface="微软雅黑" panose="020B0503020204020204" pitchFamily="34" charset="-122"/>
              <a:ea typeface="微软雅黑" panose="020B0503020204020204" pitchFamily="34" charset="-122"/>
            </a:endParaRPr>
          </a:p>
          <a:p>
            <a:br>
              <a:rPr lang="zh-CN" altLang="en-US" dirty="0">
                <a:solidFill>
                  <a:srgbClr val="1B2F47"/>
                </a:solidFill>
                <a:latin typeface="微软雅黑" panose="020B0503020204020204" pitchFamily="34" charset="-122"/>
                <a:ea typeface="微软雅黑" panose="020B0503020204020204" pitchFamily="34" charset="-122"/>
              </a:rPr>
            </a:br>
            <a:r>
              <a:rPr lang="zh-CN" altLang="en-US" b="1" dirty="0">
                <a:solidFill>
                  <a:srgbClr val="1B2F47"/>
                </a:solidFill>
                <a:latin typeface="微软雅黑" panose="020B0503020204020204" pitchFamily="34" charset="-122"/>
                <a:ea typeface="微软雅黑" panose="020B0503020204020204" pitchFamily="34" charset="-122"/>
              </a:rPr>
              <a:t>申报</a:t>
            </a:r>
            <a:r>
              <a:rPr lang="zh-CN" altLang="en-US" dirty="0">
                <a:solidFill>
                  <a:srgbClr val="1B2F47"/>
                </a:solidFill>
                <a:latin typeface="微软雅黑" panose="020B0503020204020204" pitchFamily="34" charset="-122"/>
                <a:ea typeface="微软雅黑" panose="020B0503020204020204" pitchFamily="34" charset="-122"/>
              </a:rPr>
              <a:t>：企业在</a:t>
            </a:r>
            <a:r>
              <a:rPr lang="zh-CN" altLang="en-US" dirty="0">
                <a:solidFill>
                  <a:srgbClr val="FF0000"/>
                </a:solidFill>
                <a:latin typeface="微软雅黑" panose="020B0503020204020204" pitchFamily="34" charset="-122"/>
                <a:ea typeface="微软雅黑" panose="020B0503020204020204" pitchFamily="34" charset="-122"/>
              </a:rPr>
              <a:t>线上</a:t>
            </a:r>
            <a:r>
              <a:rPr lang="zh-CN" altLang="en-US" dirty="0">
                <a:solidFill>
                  <a:srgbClr val="1B2F47"/>
                </a:solidFill>
                <a:latin typeface="微软雅黑" panose="020B0503020204020204" pitchFamily="34" charset="-122"/>
                <a:ea typeface="微软雅黑" panose="020B0503020204020204" pitchFamily="34" charset="-122"/>
              </a:rPr>
              <a:t>申报时选择对应担保模式，并选取相应</a:t>
            </a:r>
            <a:r>
              <a:rPr lang="en-US" altLang="zh-CN" dirty="0">
                <a:solidFill>
                  <a:srgbClr val="1B2F47"/>
                </a:solidFill>
                <a:latin typeface="微软雅黑" panose="020B0503020204020204" pitchFamily="34" charset="-122"/>
                <a:ea typeface="微软雅黑" panose="020B0503020204020204" pitchFamily="34" charset="-122"/>
              </a:rPr>
              <a:t>《</a:t>
            </a:r>
            <a:r>
              <a:rPr lang="zh-CN" altLang="en-US" dirty="0">
                <a:solidFill>
                  <a:srgbClr val="1B2F47"/>
                </a:solidFill>
                <a:latin typeface="微软雅黑" panose="020B0503020204020204" pitchFamily="34" charset="-122"/>
                <a:ea typeface="微软雅黑" panose="020B0503020204020204" pitchFamily="34" charset="-122"/>
              </a:rPr>
              <a:t>保单</a:t>
            </a:r>
            <a:r>
              <a:rPr lang="en-US" altLang="zh-CN" dirty="0">
                <a:solidFill>
                  <a:srgbClr val="1B2F47"/>
                </a:solidFill>
                <a:latin typeface="微软雅黑" panose="020B0503020204020204" pitchFamily="34" charset="-122"/>
                <a:ea typeface="微软雅黑" panose="020B0503020204020204" pitchFamily="34" charset="-122"/>
              </a:rPr>
              <a:t>》 </a:t>
            </a:r>
            <a:r>
              <a:rPr lang="zh-CN" altLang="en-US" dirty="0">
                <a:solidFill>
                  <a:srgbClr val="1B2F47"/>
                </a:solidFill>
                <a:latin typeface="微软雅黑" panose="020B0503020204020204" pitchFamily="34" charset="-122"/>
                <a:ea typeface="微软雅黑" panose="020B0503020204020204" pitchFamily="34" charset="-122"/>
              </a:rPr>
              <a:t>电子数据。</a:t>
            </a:r>
            <a:endParaRPr lang="en-US" altLang="zh-CN" dirty="0">
              <a:solidFill>
                <a:srgbClr val="1B2F47"/>
              </a:solidFill>
              <a:latin typeface="微软雅黑" panose="020B0503020204020204" pitchFamily="34" charset="-122"/>
              <a:ea typeface="微软雅黑" panose="020B0503020204020204" pitchFamily="34" charset="-122"/>
            </a:endParaRPr>
          </a:p>
          <a:p>
            <a:br>
              <a:rPr lang="zh-CN" altLang="en-US" dirty="0">
                <a:solidFill>
                  <a:srgbClr val="1B2F47"/>
                </a:solidFill>
                <a:latin typeface="微软雅黑" panose="020B0503020204020204" pitchFamily="34" charset="-122"/>
                <a:ea typeface="微软雅黑" panose="020B0503020204020204" pitchFamily="34" charset="-122"/>
              </a:rPr>
            </a:br>
            <a:r>
              <a:rPr lang="zh-CN" altLang="en-US" b="1" dirty="0">
                <a:solidFill>
                  <a:srgbClr val="1B2F47"/>
                </a:solidFill>
                <a:latin typeface="微软雅黑" panose="020B0503020204020204" pitchFamily="34" charset="-122"/>
                <a:ea typeface="微软雅黑" panose="020B0503020204020204" pitchFamily="34" charset="-122"/>
              </a:rPr>
              <a:t>通关</a:t>
            </a:r>
            <a:r>
              <a:rPr lang="zh-CN" altLang="en-US" dirty="0">
                <a:solidFill>
                  <a:srgbClr val="1B2F47"/>
                </a:solidFill>
                <a:latin typeface="微软雅黑" panose="020B0503020204020204" pitchFamily="34" charset="-122"/>
                <a:ea typeface="微软雅黑" panose="020B0503020204020204" pitchFamily="34" charset="-122"/>
              </a:rPr>
              <a:t>：海关对接受申报且满足全部放行条件的，即可实施现场卡口放行。</a:t>
            </a:r>
            <a:endParaRPr lang="en-US" altLang="zh-CN" dirty="0">
              <a:solidFill>
                <a:srgbClr val="1B2F47"/>
              </a:solidFill>
              <a:latin typeface="微软雅黑" panose="020B0503020204020204" pitchFamily="34" charset="-122"/>
              <a:ea typeface="微软雅黑" panose="020B0503020204020204" pitchFamily="34" charset="-122"/>
            </a:endParaRPr>
          </a:p>
          <a:p>
            <a:r>
              <a:rPr lang="zh-CN" altLang="en-US" dirty="0">
                <a:solidFill>
                  <a:srgbClr val="1B2F47"/>
                </a:solidFill>
                <a:latin typeface="微软雅黑" panose="020B0503020204020204" pitchFamily="34" charset="-122"/>
                <a:ea typeface="微软雅黑" panose="020B0503020204020204" pitchFamily="34" charset="-122"/>
              </a:rPr>
              <a:t>有布控查验等其他海关要求事项的，按有关规定办理。</a:t>
            </a:r>
            <a:endParaRPr lang="en-US" altLang="zh-CN" dirty="0">
              <a:solidFill>
                <a:srgbClr val="1B2F47"/>
              </a:solidFill>
              <a:latin typeface="微软雅黑" panose="020B0503020204020204" pitchFamily="34" charset="-122"/>
              <a:ea typeface="微软雅黑" panose="020B0503020204020204" pitchFamily="34" charset="-122"/>
            </a:endParaRPr>
          </a:p>
          <a:p>
            <a:br>
              <a:rPr lang="zh-CN" altLang="en-US" dirty="0">
                <a:solidFill>
                  <a:srgbClr val="1B2F47"/>
                </a:solidFill>
                <a:latin typeface="微软雅黑" panose="020B0503020204020204" pitchFamily="34" charset="-122"/>
                <a:ea typeface="微软雅黑" panose="020B0503020204020204" pitchFamily="34" charset="-122"/>
              </a:rPr>
            </a:br>
            <a:r>
              <a:rPr lang="zh-CN" altLang="en-US" b="1" dirty="0">
                <a:solidFill>
                  <a:srgbClr val="1B2F47"/>
                </a:solidFill>
                <a:latin typeface="微软雅黑" panose="020B0503020204020204" pitchFamily="34" charset="-122"/>
                <a:ea typeface="微软雅黑" panose="020B0503020204020204" pitchFamily="34" charset="-122"/>
              </a:rPr>
              <a:t>缴税： </a:t>
            </a:r>
            <a:r>
              <a:rPr lang="zh-CN" altLang="en-US" dirty="0">
                <a:solidFill>
                  <a:srgbClr val="1B2F47"/>
                </a:solidFill>
                <a:latin typeface="微软雅黑" panose="020B0503020204020204" pitchFamily="34" charset="-122"/>
                <a:ea typeface="微软雅黑" panose="020B0503020204020204" pitchFamily="34" charset="-122"/>
              </a:rPr>
              <a:t>按照海关总署公告</a:t>
            </a:r>
            <a:r>
              <a:rPr lang="en-US" altLang="zh-CN" dirty="0">
                <a:solidFill>
                  <a:srgbClr val="1B2F47"/>
                </a:solidFill>
                <a:latin typeface="微软雅黑" panose="020B0503020204020204" pitchFamily="34" charset="-122"/>
                <a:ea typeface="微软雅黑" panose="020B0503020204020204" pitchFamily="34" charset="-122"/>
              </a:rPr>
              <a:t>2017</a:t>
            </a:r>
            <a:r>
              <a:rPr lang="zh-CN" altLang="en-US" dirty="0">
                <a:solidFill>
                  <a:srgbClr val="1B2F47"/>
                </a:solidFill>
                <a:latin typeface="微软雅黑" panose="020B0503020204020204" pitchFamily="34" charset="-122"/>
                <a:ea typeface="微软雅黑" panose="020B0503020204020204" pitchFamily="34" charset="-122"/>
              </a:rPr>
              <a:t>年第</a:t>
            </a:r>
            <a:r>
              <a:rPr lang="en-US" altLang="zh-CN" dirty="0">
                <a:solidFill>
                  <a:srgbClr val="1B2F47"/>
                </a:solidFill>
                <a:latin typeface="微软雅黑" panose="020B0503020204020204" pitchFamily="34" charset="-122"/>
                <a:ea typeface="微软雅黑" panose="020B0503020204020204" pitchFamily="34" charset="-122"/>
              </a:rPr>
              <a:t>45</a:t>
            </a:r>
            <a:r>
              <a:rPr lang="zh-CN" altLang="en-US" dirty="0">
                <a:solidFill>
                  <a:srgbClr val="1B2F47"/>
                </a:solidFill>
                <a:latin typeface="微软雅黑" panose="020B0503020204020204" pitchFamily="34" charset="-122"/>
                <a:ea typeface="微软雅黑" panose="020B0503020204020204" pitchFamily="34" charset="-122"/>
              </a:rPr>
              <a:t>号、 </a:t>
            </a:r>
            <a:r>
              <a:rPr lang="en-US" altLang="zh-CN" dirty="0">
                <a:solidFill>
                  <a:srgbClr val="1B2F47"/>
                </a:solidFill>
                <a:latin typeface="微软雅黑" panose="020B0503020204020204" pitchFamily="34" charset="-122"/>
                <a:ea typeface="微软雅黑" panose="020B0503020204020204" pitchFamily="34" charset="-122"/>
              </a:rPr>
              <a:t>2018</a:t>
            </a:r>
            <a:r>
              <a:rPr lang="zh-CN" altLang="en-US" dirty="0">
                <a:solidFill>
                  <a:srgbClr val="1B2F47"/>
                </a:solidFill>
                <a:latin typeface="微软雅黑" panose="020B0503020204020204" pitchFamily="34" charset="-122"/>
                <a:ea typeface="微软雅黑" panose="020B0503020204020204" pitchFamily="34" charset="-122"/>
              </a:rPr>
              <a:t>年第</a:t>
            </a:r>
            <a:r>
              <a:rPr lang="en-US" altLang="zh-CN" dirty="0">
                <a:solidFill>
                  <a:srgbClr val="1B2F47"/>
                </a:solidFill>
                <a:latin typeface="微软雅黑" panose="020B0503020204020204" pitchFamily="34" charset="-122"/>
                <a:ea typeface="微软雅黑" panose="020B0503020204020204" pitchFamily="34" charset="-122"/>
              </a:rPr>
              <a:t>70</a:t>
            </a:r>
            <a:r>
              <a:rPr lang="zh-CN" altLang="en-US" dirty="0">
                <a:solidFill>
                  <a:srgbClr val="1B2F47"/>
                </a:solidFill>
                <a:latin typeface="微软雅黑" panose="020B0503020204020204" pitchFamily="34" charset="-122"/>
                <a:ea typeface="微软雅黑" panose="020B0503020204020204" pitchFamily="34" charset="-122"/>
              </a:rPr>
              <a:t>号、第</a:t>
            </a:r>
            <a:r>
              <a:rPr lang="en-US" altLang="zh-CN" dirty="0">
                <a:solidFill>
                  <a:srgbClr val="1B2F47"/>
                </a:solidFill>
                <a:latin typeface="微软雅黑" panose="020B0503020204020204" pitchFamily="34" charset="-122"/>
                <a:ea typeface="微软雅黑" panose="020B0503020204020204" pitchFamily="34" charset="-122"/>
              </a:rPr>
              <a:t>74</a:t>
            </a:r>
            <a:r>
              <a:rPr lang="zh-CN" altLang="en-US" dirty="0">
                <a:solidFill>
                  <a:srgbClr val="1B2F47"/>
                </a:solidFill>
                <a:latin typeface="微软雅黑" panose="020B0503020204020204" pitchFamily="34" charset="-122"/>
                <a:ea typeface="微软雅黑" panose="020B0503020204020204" pitchFamily="34" charset="-122"/>
              </a:rPr>
              <a:t>号和第</a:t>
            </a:r>
            <a:br>
              <a:rPr lang="zh-CN" altLang="en-US" dirty="0">
                <a:solidFill>
                  <a:srgbClr val="1B2F47"/>
                </a:solidFill>
                <a:latin typeface="微软雅黑" panose="020B0503020204020204" pitchFamily="34" charset="-122"/>
                <a:ea typeface="微软雅黑" panose="020B0503020204020204" pitchFamily="34" charset="-122"/>
              </a:rPr>
            </a:br>
            <a:r>
              <a:rPr lang="en-US" altLang="zh-CN" dirty="0">
                <a:solidFill>
                  <a:srgbClr val="1B2F47"/>
                </a:solidFill>
                <a:latin typeface="微软雅黑" panose="020B0503020204020204" pitchFamily="34" charset="-122"/>
                <a:ea typeface="微软雅黑" panose="020B0503020204020204" pitchFamily="34" charset="-122"/>
              </a:rPr>
              <a:t>117</a:t>
            </a:r>
            <a:r>
              <a:rPr lang="zh-CN" altLang="en-US" dirty="0">
                <a:solidFill>
                  <a:srgbClr val="1B2F47"/>
                </a:solidFill>
                <a:latin typeface="微软雅黑" panose="020B0503020204020204" pitchFamily="34" charset="-122"/>
                <a:ea typeface="微软雅黑" panose="020B0503020204020204" pitchFamily="34" charset="-122"/>
              </a:rPr>
              <a:t>号的规定，通过新一代海关税费电子支付系统缴纳税款。</a:t>
            </a:r>
            <a:br>
              <a:rPr lang="zh-CN" altLang="en-US" dirty="0">
                <a:solidFill>
                  <a:srgbClr val="1B2F47"/>
                </a:solidFill>
                <a:latin typeface="微软雅黑" panose="020B0503020204020204" pitchFamily="34" charset="-122"/>
                <a:ea typeface="微软雅黑" panose="020B0503020204020204" pitchFamily="34" charset="-122"/>
              </a:rPr>
            </a:br>
            <a:r>
              <a:rPr lang="zh-CN" altLang="en-US" sz="1600" dirty="0">
                <a:solidFill>
                  <a:srgbClr val="1B2F47"/>
                </a:solidFill>
                <a:latin typeface="微软雅黑" panose="020B0503020204020204" pitchFamily="34" charset="-122"/>
                <a:ea typeface="微软雅黑" panose="020B0503020204020204" pitchFamily="34" charset="-122"/>
              </a:rPr>
              <a:t>汇总征税：次月头</a:t>
            </a:r>
            <a:r>
              <a:rPr lang="en-US" altLang="zh-CN" sz="1600" dirty="0">
                <a:solidFill>
                  <a:srgbClr val="1B2F47"/>
                </a:solidFill>
                <a:latin typeface="微软雅黑" panose="020B0503020204020204" pitchFamily="34" charset="-122"/>
                <a:ea typeface="微软雅黑" panose="020B0503020204020204" pitchFamily="34" charset="-122"/>
              </a:rPr>
              <a:t>5</a:t>
            </a:r>
            <a:r>
              <a:rPr lang="zh-CN" altLang="en-US" sz="1600" dirty="0">
                <a:solidFill>
                  <a:srgbClr val="1B2F47"/>
                </a:solidFill>
                <a:latin typeface="微软雅黑" panose="020B0503020204020204" pitchFamily="34" charset="-122"/>
                <a:ea typeface="微软雅黑" panose="020B0503020204020204" pitchFamily="34" charset="-122"/>
              </a:rPr>
              <a:t>个工作日内；</a:t>
            </a:r>
            <a:br>
              <a:rPr lang="zh-CN" altLang="en-US" sz="1600" dirty="0">
                <a:solidFill>
                  <a:srgbClr val="1B2F47"/>
                </a:solidFill>
                <a:latin typeface="微软雅黑" panose="020B0503020204020204" pitchFamily="34" charset="-122"/>
                <a:ea typeface="微软雅黑" panose="020B0503020204020204" pitchFamily="34" charset="-122"/>
              </a:rPr>
            </a:br>
            <a:r>
              <a:rPr lang="zh-CN" altLang="en-US" sz="1600" dirty="0">
                <a:solidFill>
                  <a:srgbClr val="1B2F47"/>
                </a:solidFill>
                <a:latin typeface="微软雅黑" panose="020B0503020204020204" pitchFamily="34" charset="-122"/>
                <a:ea typeface="微软雅黑" panose="020B0503020204020204" pitchFamily="34" charset="-122"/>
              </a:rPr>
              <a:t>纳税期限担保：自报关单审结生成电子税款信息之日起</a:t>
            </a:r>
            <a:r>
              <a:rPr lang="en-US" altLang="zh-CN" sz="1600" dirty="0">
                <a:solidFill>
                  <a:srgbClr val="1B2F47"/>
                </a:solidFill>
                <a:latin typeface="微软雅黑" panose="020B0503020204020204" pitchFamily="34" charset="-122"/>
                <a:ea typeface="微软雅黑" panose="020B0503020204020204" pitchFamily="34" charset="-122"/>
              </a:rPr>
              <a:t>10</a:t>
            </a:r>
            <a:r>
              <a:rPr lang="zh-CN" altLang="en-US" sz="1600" dirty="0">
                <a:solidFill>
                  <a:srgbClr val="1B2F47"/>
                </a:solidFill>
                <a:latin typeface="微软雅黑" panose="020B0503020204020204" pitchFamily="34" charset="-122"/>
                <a:ea typeface="微软雅黑" panose="020B0503020204020204" pitchFamily="34" charset="-122"/>
              </a:rPr>
              <a:t>日内，</a:t>
            </a:r>
            <a:r>
              <a:rPr lang="zh-CN" altLang="en-US" dirty="0">
                <a:solidFill>
                  <a:srgbClr val="1B2F47"/>
                </a:solidFill>
                <a:latin typeface="微软雅黑" panose="020B0503020204020204" pitchFamily="34" charset="-122"/>
                <a:ea typeface="微软雅黑" panose="020B0503020204020204" pitchFamily="34" charset="-122"/>
              </a:rPr>
              <a:t> </a:t>
            </a:r>
          </a:p>
        </p:txBody>
      </p:sp>
      <p:sp>
        <p:nvSpPr>
          <p:cNvPr id="16" name="文本框 15"/>
          <p:cNvSpPr txBox="1"/>
          <p:nvPr/>
        </p:nvSpPr>
        <p:spPr>
          <a:xfrm>
            <a:off x="933214" y="1220388"/>
            <a:ext cx="10325571" cy="584775"/>
          </a:xfrm>
          <a:prstGeom prst="rect">
            <a:avLst/>
          </a:prstGeom>
          <a:noFill/>
        </p:spPr>
        <p:txBody>
          <a:bodyPr wrap="square" rtlCol="0">
            <a:spAutoFit/>
          </a:bodyPr>
          <a:lstStyle/>
          <a:p>
            <a:r>
              <a:rPr lang="zh-CN" altLang="en-US" sz="3200" b="1" dirty="0">
                <a:solidFill>
                  <a:srgbClr val="173E81"/>
                </a:solidFill>
                <a:latin typeface="微软雅黑" panose="020B0503020204020204" pitchFamily="34" charset="-122"/>
                <a:ea typeface="微软雅黑" panose="020B0503020204020204" pitchFamily="34" charset="-122"/>
              </a:rPr>
              <a:t>企业操作</a:t>
            </a:r>
            <a:r>
              <a:rPr lang="en-US" altLang="zh-CN" sz="3200" b="1" dirty="0">
                <a:solidFill>
                  <a:srgbClr val="173E81"/>
                </a:solidFill>
                <a:latin typeface="微软雅黑" panose="020B0503020204020204" pitchFamily="34" charset="-122"/>
                <a:ea typeface="微软雅黑" panose="020B0503020204020204" pitchFamily="34" charset="-122"/>
              </a:rPr>
              <a:t>-</a:t>
            </a:r>
            <a:r>
              <a:rPr lang="zh-CN" altLang="en-US" sz="3200" b="1" dirty="0">
                <a:solidFill>
                  <a:srgbClr val="173E81"/>
                </a:solidFill>
                <a:latin typeface="微软雅黑" panose="020B0503020204020204" pitchFamily="34" charset="-122"/>
                <a:ea typeface="微软雅黑" panose="020B0503020204020204" pitchFamily="34" charset="-122"/>
              </a:rPr>
              <a:t>凭</a:t>
            </a:r>
            <a:r>
              <a:rPr lang="en-US" altLang="zh-CN" sz="3200" b="1" dirty="0">
                <a:solidFill>
                  <a:srgbClr val="173E81"/>
                </a:solidFill>
                <a:latin typeface="微软雅黑" panose="020B0503020204020204" pitchFamily="34" charset="-122"/>
                <a:ea typeface="微软雅黑" panose="020B0503020204020204" pitchFamily="34" charset="-122"/>
              </a:rPr>
              <a:t>《</a:t>
            </a:r>
            <a:r>
              <a:rPr lang="zh-CN" altLang="en-US" sz="3200" b="1" dirty="0">
                <a:solidFill>
                  <a:srgbClr val="173E81"/>
                </a:solidFill>
                <a:latin typeface="微软雅黑" panose="020B0503020204020204" pitchFamily="34" charset="-122"/>
                <a:ea typeface="微软雅黑" panose="020B0503020204020204" pitchFamily="34" charset="-122"/>
              </a:rPr>
              <a:t>保单</a:t>
            </a:r>
            <a:r>
              <a:rPr lang="en-US" altLang="zh-CN" sz="3200" b="1" dirty="0">
                <a:solidFill>
                  <a:srgbClr val="173E81"/>
                </a:solidFill>
                <a:latin typeface="微软雅黑" panose="020B0503020204020204" pitchFamily="34" charset="-122"/>
                <a:ea typeface="微软雅黑" panose="020B0503020204020204" pitchFamily="34" charset="-122"/>
              </a:rPr>
              <a:t>》</a:t>
            </a:r>
            <a:r>
              <a:rPr lang="zh-CN" altLang="en-US" sz="3200" b="1" dirty="0">
                <a:solidFill>
                  <a:srgbClr val="173E81"/>
                </a:solidFill>
                <a:latin typeface="微软雅黑" panose="020B0503020204020204" pitchFamily="34" charset="-122"/>
                <a:ea typeface="微软雅黑" panose="020B0503020204020204" pitchFamily="34" charset="-122"/>
              </a:rPr>
              <a:t>办理汇总征税担保与纳税期限担保</a:t>
            </a:r>
            <a:endParaRPr lang="zh-CN" altLang="en-US" sz="3200" dirty="0"/>
          </a:p>
        </p:txBody>
      </p:sp>
      <p:pic>
        <p:nvPicPr>
          <p:cNvPr id="7" name="图片 6">
            <a:extLst>
              <a:ext uri="{FF2B5EF4-FFF2-40B4-BE49-F238E27FC236}">
                <a16:creationId xmlns:a16="http://schemas.microsoft.com/office/drawing/2014/main" id="{19585FAB-F72B-42B2-BF97-C181751F34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9618" y="1"/>
            <a:ext cx="1532381" cy="65323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extBox 76"/>
          <p:cNvSpPr txBox="1"/>
          <p:nvPr/>
        </p:nvSpPr>
        <p:spPr>
          <a:xfrm>
            <a:off x="409433" y="0"/>
            <a:ext cx="1826141" cy="584775"/>
          </a:xfrm>
          <a:prstGeom prst="rect">
            <a:avLst/>
          </a:prstGeom>
          <a:noFill/>
        </p:spPr>
        <p:txBody>
          <a:bodyPr wrap="none" rtlCol="0">
            <a:spAutoFit/>
          </a:bodyPr>
          <a:lstStyle/>
          <a:p>
            <a:r>
              <a:rPr lang="zh-CN" altLang="en-US" sz="3200" dirty="0">
                <a:solidFill>
                  <a:srgbClr val="002B41"/>
                </a:solidFill>
                <a:latin typeface="微软雅黑" panose="020B0503020204020204" pitchFamily="34" charset="-122"/>
                <a:ea typeface="微软雅黑" panose="020B0503020204020204" pitchFamily="34" charset="-122"/>
              </a:rPr>
              <a:t>产品操作</a:t>
            </a:r>
          </a:p>
        </p:txBody>
      </p:sp>
      <p:sp>
        <p:nvSpPr>
          <p:cNvPr id="4" name="Freeform 5"/>
          <p:cNvSpPr/>
          <p:nvPr/>
        </p:nvSpPr>
        <p:spPr bwMode="auto">
          <a:xfrm flipH="1">
            <a:off x="0" y="-13281"/>
            <a:ext cx="409433" cy="832147"/>
          </a:xfrm>
          <a:custGeom>
            <a:avLst/>
            <a:gdLst>
              <a:gd name="T0" fmla="*/ 1462 w 2332"/>
              <a:gd name="T1" fmla="*/ 0 h 3907"/>
              <a:gd name="T2" fmla="*/ 2332 w 2332"/>
              <a:gd name="T3" fmla="*/ 0 h 3907"/>
              <a:gd name="T4" fmla="*/ 2332 w 2332"/>
              <a:gd name="T5" fmla="*/ 3907 h 3907"/>
              <a:gd name="T6" fmla="*/ 0 w 2332"/>
              <a:gd name="T7" fmla="*/ 2595 h 3907"/>
              <a:gd name="T8" fmla="*/ 1462 w 2332"/>
              <a:gd name="T9" fmla="*/ 0 h 3907"/>
            </a:gdLst>
            <a:ahLst/>
            <a:cxnLst>
              <a:cxn ang="0">
                <a:pos x="T0" y="T1"/>
              </a:cxn>
              <a:cxn ang="0">
                <a:pos x="T2" y="T3"/>
              </a:cxn>
              <a:cxn ang="0">
                <a:pos x="T4" y="T5"/>
              </a:cxn>
              <a:cxn ang="0">
                <a:pos x="T6" y="T7"/>
              </a:cxn>
              <a:cxn ang="0">
                <a:pos x="T8" y="T9"/>
              </a:cxn>
            </a:cxnLst>
            <a:rect l="0" t="0" r="r" b="b"/>
            <a:pathLst>
              <a:path w="2332" h="3907">
                <a:moveTo>
                  <a:pt x="1462" y="0"/>
                </a:moveTo>
                <a:lnTo>
                  <a:pt x="2332" y="0"/>
                </a:lnTo>
                <a:lnTo>
                  <a:pt x="2332" y="3907"/>
                </a:lnTo>
                <a:lnTo>
                  <a:pt x="0" y="2595"/>
                </a:lnTo>
                <a:lnTo>
                  <a:pt x="1462" y="0"/>
                </a:lnTo>
                <a:close/>
              </a:path>
            </a:pathLst>
          </a:custGeom>
          <a:solidFill>
            <a:srgbClr val="002B41"/>
          </a:solidFill>
          <a:ln w="28575">
            <a:noFill/>
          </a:ln>
          <a:effectLst>
            <a:outerShdw blurRad="254000" dist="127000" dir="2700000" algn="tl" rotWithShape="0">
              <a:prstClr val="black">
                <a:alpha val="40000"/>
              </a:prstClr>
            </a:outerShdw>
          </a:effectLst>
        </p:spPr>
        <p:txBody>
          <a:bodyPr anchor="ctr"/>
          <a:lstStyle/>
          <a:p>
            <a:pPr algn="ctr"/>
            <a:endParaRPr lang="zh-CN" altLang="en-US" sz="2000">
              <a:solidFill>
                <a:schemeClr val="bg1">
                  <a:lumMod val="95000"/>
                </a:schemeClr>
              </a:solidFill>
              <a:latin typeface="Calibri" panose="020F0502020204030204" pitchFamily="34" charset="0"/>
              <a:ea typeface="宋体" panose="02010600030101010101" pitchFamily="2" charset="-122"/>
            </a:endParaRPr>
          </a:p>
        </p:txBody>
      </p:sp>
      <p:sp>
        <p:nvSpPr>
          <p:cNvPr id="3" name="矩形 2"/>
          <p:cNvSpPr/>
          <p:nvPr/>
        </p:nvSpPr>
        <p:spPr>
          <a:xfrm>
            <a:off x="1086677" y="1048444"/>
            <a:ext cx="11105323" cy="861774"/>
          </a:xfrm>
          <a:prstGeom prst="rect">
            <a:avLst/>
          </a:prstGeom>
        </p:spPr>
        <p:txBody>
          <a:bodyPr wrap="square">
            <a:spAutoFit/>
          </a:bodyPr>
          <a:lstStyle/>
          <a:p>
            <a:r>
              <a:rPr lang="zh-CN" altLang="en-US" sz="3200" b="1" dirty="0">
                <a:solidFill>
                  <a:srgbClr val="173E81"/>
                </a:solidFill>
                <a:latin typeface="微软雅黑" panose="020B0503020204020204" pitchFamily="34" charset="-122"/>
                <a:ea typeface="微软雅黑" panose="020B0503020204020204" pitchFamily="34" charset="-122"/>
              </a:rPr>
              <a:t>企业操作</a:t>
            </a:r>
            <a:r>
              <a:rPr lang="en-US" altLang="zh-CN" sz="3200" b="1" dirty="0">
                <a:solidFill>
                  <a:srgbClr val="173E81"/>
                </a:solidFill>
                <a:latin typeface="微软雅黑" panose="020B0503020204020204" pitchFamily="34" charset="-122"/>
                <a:ea typeface="微软雅黑" panose="020B0503020204020204" pitchFamily="34" charset="-122"/>
              </a:rPr>
              <a:t>-</a:t>
            </a:r>
            <a:r>
              <a:rPr lang="zh-CN" altLang="en-US" sz="3200" b="1" dirty="0">
                <a:solidFill>
                  <a:srgbClr val="173E81"/>
                </a:solidFill>
                <a:latin typeface="微软雅黑" panose="020B0503020204020204" pitchFamily="34" charset="-122"/>
                <a:ea typeface="微软雅黑" panose="020B0503020204020204" pitchFamily="34" charset="-122"/>
              </a:rPr>
              <a:t>凭</a:t>
            </a:r>
            <a:r>
              <a:rPr lang="en-US" altLang="zh-CN" sz="3200" b="1" dirty="0">
                <a:solidFill>
                  <a:srgbClr val="173E81"/>
                </a:solidFill>
                <a:latin typeface="微软雅黑" panose="020B0503020204020204" pitchFamily="34" charset="-122"/>
                <a:ea typeface="微软雅黑" panose="020B0503020204020204" pitchFamily="34" charset="-122"/>
              </a:rPr>
              <a:t>《</a:t>
            </a:r>
            <a:r>
              <a:rPr lang="zh-CN" altLang="en-US" sz="3200" b="1" dirty="0">
                <a:solidFill>
                  <a:srgbClr val="173E81"/>
                </a:solidFill>
                <a:latin typeface="微软雅黑" panose="020B0503020204020204" pitchFamily="34" charset="-122"/>
                <a:ea typeface="微软雅黑" panose="020B0503020204020204" pitchFamily="34" charset="-122"/>
              </a:rPr>
              <a:t>保单</a:t>
            </a:r>
            <a:r>
              <a:rPr lang="en-US" altLang="zh-CN" sz="3200" b="1" dirty="0">
                <a:solidFill>
                  <a:srgbClr val="173E81"/>
                </a:solidFill>
                <a:latin typeface="微软雅黑" panose="020B0503020204020204" pitchFamily="34" charset="-122"/>
                <a:ea typeface="微软雅黑" panose="020B0503020204020204" pitchFamily="34" charset="-122"/>
              </a:rPr>
              <a:t>》</a:t>
            </a:r>
            <a:r>
              <a:rPr lang="zh-CN" altLang="en-US" sz="3200" b="1" dirty="0">
                <a:solidFill>
                  <a:srgbClr val="173E81"/>
                </a:solidFill>
                <a:latin typeface="微软雅黑" panose="020B0503020204020204" pitchFamily="34" charset="-122"/>
                <a:ea typeface="微软雅黑" panose="020B0503020204020204" pitchFamily="34" charset="-122"/>
              </a:rPr>
              <a:t>办理汇总征税担保与纳税期限担保</a:t>
            </a:r>
            <a:r>
              <a:rPr lang="zh-CN" altLang="en-US" sz="3200" dirty="0">
                <a:latin typeface="微软雅黑" panose="020B0503020204020204" pitchFamily="34" charset="-122"/>
                <a:ea typeface="微软雅黑" panose="020B0503020204020204" pitchFamily="34" charset="-122"/>
              </a:rPr>
              <a:t> </a:t>
            </a:r>
            <a:br>
              <a:rPr lang="zh-CN" altLang="en-US" dirty="0"/>
            </a:br>
            <a:endParaRPr lang="zh-CN" altLang="en-US" dirty="0"/>
          </a:p>
        </p:txBody>
      </p:sp>
      <p:pic>
        <p:nvPicPr>
          <p:cNvPr id="5" name="图片 4"/>
          <p:cNvPicPr>
            <a:picLocks noChangeAspect="1"/>
          </p:cNvPicPr>
          <p:nvPr/>
        </p:nvPicPr>
        <p:blipFill>
          <a:blip r:embed="rId2"/>
          <a:stretch>
            <a:fillRect/>
          </a:stretch>
        </p:blipFill>
        <p:spPr>
          <a:xfrm>
            <a:off x="2867025" y="2996681"/>
            <a:ext cx="6457950" cy="1752600"/>
          </a:xfrm>
          <a:prstGeom prst="rect">
            <a:avLst/>
          </a:prstGeom>
          <a:ln>
            <a:noFill/>
          </a:ln>
          <a:effectLst>
            <a:outerShdw blurRad="292100" dist="139700" dir="2700000" algn="tl" rotWithShape="0">
              <a:srgbClr val="333333">
                <a:alpha val="65000"/>
              </a:srgbClr>
            </a:outerShdw>
          </a:effectLst>
        </p:spPr>
      </p:pic>
      <p:sp>
        <p:nvSpPr>
          <p:cNvPr id="6" name="文本框 5"/>
          <p:cNvSpPr txBox="1"/>
          <p:nvPr/>
        </p:nvSpPr>
        <p:spPr>
          <a:xfrm>
            <a:off x="3988904" y="2029480"/>
            <a:ext cx="3975653" cy="523220"/>
          </a:xfrm>
          <a:prstGeom prst="rect">
            <a:avLst/>
          </a:prstGeom>
          <a:noFill/>
        </p:spPr>
        <p:txBody>
          <a:bodyPr wrap="square" rtlCol="0">
            <a:spAutoFit/>
          </a:bodyPr>
          <a:lstStyle/>
          <a:p>
            <a:pPr algn="ctr"/>
            <a:r>
              <a:rPr lang="zh-CN" altLang="en-US" sz="2800" dirty="0">
                <a:latin typeface="微软雅黑" panose="020B0503020204020204" pitchFamily="34" charset="-122"/>
                <a:ea typeface="微软雅黑" panose="020B0503020204020204" pitchFamily="34" charset="-122"/>
              </a:rPr>
              <a:t>单一窗口选择申报方式</a:t>
            </a:r>
          </a:p>
        </p:txBody>
      </p:sp>
      <p:pic>
        <p:nvPicPr>
          <p:cNvPr id="8" name="图片 7">
            <a:extLst>
              <a:ext uri="{FF2B5EF4-FFF2-40B4-BE49-F238E27FC236}">
                <a16:creationId xmlns:a16="http://schemas.microsoft.com/office/drawing/2014/main" id="{29B3AC41-63EE-4EC3-A87C-4A2FB2B12B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9618" y="1"/>
            <a:ext cx="1532381" cy="65323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1F1F1"/>
        </a:solidFill>
        <a:effectLst/>
      </p:bgPr>
    </p:bg>
    <p:spTree>
      <p:nvGrpSpPr>
        <p:cNvPr id="1" name=""/>
        <p:cNvGrpSpPr/>
        <p:nvPr/>
      </p:nvGrpSpPr>
      <p:grpSpPr>
        <a:xfrm>
          <a:off x="0" y="0"/>
          <a:ext cx="0" cy="0"/>
          <a:chOff x="0" y="0"/>
          <a:chExt cx="0" cy="0"/>
        </a:xfrm>
      </p:grpSpPr>
      <p:sp>
        <p:nvSpPr>
          <p:cNvPr id="2" name="TextBox 76"/>
          <p:cNvSpPr txBox="1"/>
          <p:nvPr/>
        </p:nvSpPr>
        <p:spPr>
          <a:xfrm>
            <a:off x="409433" y="0"/>
            <a:ext cx="1826141" cy="584775"/>
          </a:xfrm>
          <a:prstGeom prst="rect">
            <a:avLst/>
          </a:prstGeom>
          <a:noFill/>
        </p:spPr>
        <p:txBody>
          <a:bodyPr wrap="none" rtlCol="0">
            <a:spAutoFit/>
          </a:bodyPr>
          <a:lstStyle/>
          <a:p>
            <a:r>
              <a:rPr lang="zh-CN" altLang="en-US" sz="3200" dirty="0">
                <a:solidFill>
                  <a:srgbClr val="002B41"/>
                </a:solidFill>
                <a:latin typeface="微软雅黑" panose="020B0503020204020204" pitchFamily="34" charset="-122"/>
                <a:ea typeface="微软雅黑" panose="020B0503020204020204" pitchFamily="34" charset="-122"/>
              </a:rPr>
              <a:t>产品操作</a:t>
            </a:r>
          </a:p>
        </p:txBody>
      </p:sp>
      <p:sp>
        <p:nvSpPr>
          <p:cNvPr id="4" name="Freeform 5"/>
          <p:cNvSpPr/>
          <p:nvPr/>
        </p:nvSpPr>
        <p:spPr bwMode="auto">
          <a:xfrm flipH="1">
            <a:off x="0" y="-13281"/>
            <a:ext cx="409433" cy="832147"/>
          </a:xfrm>
          <a:custGeom>
            <a:avLst/>
            <a:gdLst>
              <a:gd name="T0" fmla="*/ 1462 w 2332"/>
              <a:gd name="T1" fmla="*/ 0 h 3907"/>
              <a:gd name="T2" fmla="*/ 2332 w 2332"/>
              <a:gd name="T3" fmla="*/ 0 h 3907"/>
              <a:gd name="T4" fmla="*/ 2332 w 2332"/>
              <a:gd name="T5" fmla="*/ 3907 h 3907"/>
              <a:gd name="T6" fmla="*/ 0 w 2332"/>
              <a:gd name="T7" fmla="*/ 2595 h 3907"/>
              <a:gd name="T8" fmla="*/ 1462 w 2332"/>
              <a:gd name="T9" fmla="*/ 0 h 3907"/>
            </a:gdLst>
            <a:ahLst/>
            <a:cxnLst>
              <a:cxn ang="0">
                <a:pos x="T0" y="T1"/>
              </a:cxn>
              <a:cxn ang="0">
                <a:pos x="T2" y="T3"/>
              </a:cxn>
              <a:cxn ang="0">
                <a:pos x="T4" y="T5"/>
              </a:cxn>
              <a:cxn ang="0">
                <a:pos x="T6" y="T7"/>
              </a:cxn>
              <a:cxn ang="0">
                <a:pos x="T8" y="T9"/>
              </a:cxn>
            </a:cxnLst>
            <a:rect l="0" t="0" r="r" b="b"/>
            <a:pathLst>
              <a:path w="2332" h="3907">
                <a:moveTo>
                  <a:pt x="1462" y="0"/>
                </a:moveTo>
                <a:lnTo>
                  <a:pt x="2332" y="0"/>
                </a:lnTo>
                <a:lnTo>
                  <a:pt x="2332" y="3907"/>
                </a:lnTo>
                <a:lnTo>
                  <a:pt x="0" y="2595"/>
                </a:lnTo>
                <a:lnTo>
                  <a:pt x="1462" y="0"/>
                </a:lnTo>
                <a:close/>
              </a:path>
            </a:pathLst>
          </a:custGeom>
          <a:solidFill>
            <a:srgbClr val="002B41"/>
          </a:solidFill>
          <a:ln w="28575">
            <a:noFill/>
          </a:ln>
          <a:effectLst>
            <a:outerShdw blurRad="254000" dist="127000" dir="2700000" algn="tl" rotWithShape="0">
              <a:prstClr val="black">
                <a:alpha val="40000"/>
              </a:prstClr>
            </a:outerShdw>
          </a:effectLst>
        </p:spPr>
        <p:txBody>
          <a:bodyPr anchor="ctr"/>
          <a:lstStyle/>
          <a:p>
            <a:pPr algn="ctr"/>
            <a:endParaRPr lang="zh-CN" altLang="en-US" sz="2000">
              <a:solidFill>
                <a:schemeClr val="bg1">
                  <a:lumMod val="95000"/>
                </a:schemeClr>
              </a:solidFill>
              <a:latin typeface="Calibri" panose="020F0502020204030204" pitchFamily="34" charset="0"/>
              <a:ea typeface="宋体" panose="02010600030101010101" pitchFamily="2" charset="-122"/>
            </a:endParaRPr>
          </a:p>
        </p:txBody>
      </p:sp>
      <p:sp>
        <p:nvSpPr>
          <p:cNvPr id="3" name="矩形 2"/>
          <p:cNvSpPr/>
          <p:nvPr/>
        </p:nvSpPr>
        <p:spPr>
          <a:xfrm>
            <a:off x="901146" y="829349"/>
            <a:ext cx="10389707" cy="1077218"/>
          </a:xfrm>
          <a:prstGeom prst="rect">
            <a:avLst/>
          </a:prstGeom>
        </p:spPr>
        <p:txBody>
          <a:bodyPr wrap="square">
            <a:spAutoFit/>
          </a:bodyPr>
          <a:lstStyle/>
          <a:p>
            <a:r>
              <a:rPr lang="zh-CN" altLang="en-US" sz="3200" b="1" dirty="0">
                <a:solidFill>
                  <a:srgbClr val="173E81"/>
                </a:solidFill>
                <a:latin typeface="微软雅黑" panose="020B0503020204020204" pitchFamily="34" charset="-122"/>
                <a:ea typeface="微软雅黑" panose="020B0503020204020204" pitchFamily="34" charset="-122"/>
              </a:rPr>
              <a:t>企业操作</a:t>
            </a:r>
            <a:r>
              <a:rPr lang="en-US" altLang="zh-CN" sz="3200" b="1" dirty="0">
                <a:solidFill>
                  <a:srgbClr val="173E81"/>
                </a:solidFill>
                <a:latin typeface="微软雅黑" panose="020B0503020204020204" pitchFamily="34" charset="-122"/>
                <a:ea typeface="微软雅黑" panose="020B0503020204020204" pitchFamily="34" charset="-122"/>
              </a:rPr>
              <a:t>-</a:t>
            </a:r>
            <a:r>
              <a:rPr lang="zh-CN" altLang="en-US" sz="3200" b="1" dirty="0">
                <a:solidFill>
                  <a:srgbClr val="173E81"/>
                </a:solidFill>
                <a:latin typeface="微软雅黑" panose="020B0503020204020204" pitchFamily="34" charset="-122"/>
                <a:ea typeface="微软雅黑" panose="020B0503020204020204" pitchFamily="34" charset="-122"/>
              </a:rPr>
              <a:t>凭</a:t>
            </a:r>
            <a:r>
              <a:rPr lang="en-US" altLang="zh-CN" sz="3200" b="1" dirty="0">
                <a:solidFill>
                  <a:srgbClr val="173E81"/>
                </a:solidFill>
                <a:latin typeface="微软雅黑" panose="020B0503020204020204" pitchFamily="34" charset="-122"/>
                <a:ea typeface="微软雅黑" panose="020B0503020204020204" pitchFamily="34" charset="-122"/>
              </a:rPr>
              <a:t>《</a:t>
            </a:r>
            <a:r>
              <a:rPr lang="zh-CN" altLang="en-US" sz="3200" b="1" dirty="0">
                <a:solidFill>
                  <a:srgbClr val="173E81"/>
                </a:solidFill>
                <a:latin typeface="微软雅黑" panose="020B0503020204020204" pitchFamily="34" charset="-122"/>
                <a:ea typeface="微软雅黑" panose="020B0503020204020204" pitchFamily="34" charset="-122"/>
              </a:rPr>
              <a:t>保单</a:t>
            </a:r>
            <a:r>
              <a:rPr lang="en-US" altLang="zh-CN" sz="3200" b="1" dirty="0">
                <a:solidFill>
                  <a:srgbClr val="173E81"/>
                </a:solidFill>
                <a:latin typeface="微软雅黑" panose="020B0503020204020204" pitchFamily="34" charset="-122"/>
                <a:ea typeface="微软雅黑" panose="020B0503020204020204" pitchFamily="34" charset="-122"/>
              </a:rPr>
              <a:t>》 </a:t>
            </a:r>
            <a:r>
              <a:rPr lang="zh-CN" altLang="en-US" sz="3200" b="1" dirty="0">
                <a:solidFill>
                  <a:srgbClr val="173E81"/>
                </a:solidFill>
                <a:latin typeface="微软雅黑" panose="020B0503020204020204" pitchFamily="34" charset="-122"/>
                <a:ea typeface="微软雅黑" panose="020B0503020204020204" pitchFamily="34" charset="-122"/>
              </a:rPr>
              <a:t>办理汇总征税担保与纳税期限担保</a:t>
            </a:r>
            <a:r>
              <a:rPr lang="zh-CN" altLang="en-US" sz="3200" dirty="0">
                <a:latin typeface="微软雅黑" panose="020B0503020204020204" pitchFamily="34" charset="-122"/>
                <a:ea typeface="微软雅黑" panose="020B0503020204020204" pitchFamily="34" charset="-122"/>
              </a:rPr>
              <a:t> </a:t>
            </a:r>
            <a:br>
              <a:rPr lang="zh-CN" altLang="en-US" sz="3200" dirty="0">
                <a:latin typeface="微软雅黑" panose="020B0503020204020204" pitchFamily="34" charset="-122"/>
                <a:ea typeface="微软雅黑" panose="020B0503020204020204" pitchFamily="34" charset="-122"/>
              </a:rPr>
            </a:br>
            <a:endParaRPr lang="zh-CN" altLang="en-US" sz="3200"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2"/>
          <a:stretch>
            <a:fillRect/>
          </a:stretch>
        </p:blipFill>
        <p:spPr>
          <a:xfrm>
            <a:off x="3041372" y="2398643"/>
            <a:ext cx="6109254" cy="4111480"/>
          </a:xfrm>
          <a:prstGeom prst="rect">
            <a:avLst/>
          </a:prstGeom>
          <a:ln>
            <a:noFill/>
          </a:ln>
          <a:effectLst>
            <a:outerShdw blurRad="292100" dist="139700" dir="2700000" algn="tl" rotWithShape="0">
              <a:srgbClr val="333333">
                <a:alpha val="65000"/>
              </a:srgbClr>
            </a:outerShdw>
          </a:effectLst>
        </p:spPr>
      </p:pic>
      <p:sp>
        <p:nvSpPr>
          <p:cNvPr id="6" name="文本框 5"/>
          <p:cNvSpPr txBox="1"/>
          <p:nvPr/>
        </p:nvSpPr>
        <p:spPr>
          <a:xfrm>
            <a:off x="2378764" y="1627921"/>
            <a:ext cx="7434469"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单一窗口选择“关税保证保险”及保单编号</a:t>
            </a:r>
          </a:p>
        </p:txBody>
      </p:sp>
      <p:pic>
        <p:nvPicPr>
          <p:cNvPr id="8" name="图片 7">
            <a:extLst>
              <a:ext uri="{FF2B5EF4-FFF2-40B4-BE49-F238E27FC236}">
                <a16:creationId xmlns:a16="http://schemas.microsoft.com/office/drawing/2014/main" id="{12D5642F-DFCF-496E-B6EA-9847D550EB5F}"/>
              </a:ext>
            </a:extLst>
          </p:cNvPr>
          <p:cNvPicPr>
            <a:picLocks noChangeAspect="1"/>
          </p:cNvPicPr>
          <p:nvPr/>
        </p:nvPicPr>
        <p:blipFill>
          <a:blip r:embed="rId3" cstate="print">
            <a:alphaModFix amt="75000"/>
            <a:extLst>
              <a:ext uri="{28A0092B-C50C-407E-A947-70E740481C1C}">
                <a14:useLocalDpi xmlns:a14="http://schemas.microsoft.com/office/drawing/2010/main" val="0"/>
              </a:ext>
            </a:extLst>
          </a:blip>
          <a:stretch>
            <a:fillRect/>
          </a:stretch>
        </p:blipFill>
        <p:spPr>
          <a:xfrm>
            <a:off x="10659618" y="1"/>
            <a:ext cx="1532381" cy="653230"/>
          </a:xfrm>
          <a:prstGeom prst="rect">
            <a:avLst/>
          </a:prstGeom>
          <a:effectLst>
            <a:softEdge rad="3175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extBox 76"/>
          <p:cNvSpPr txBox="1"/>
          <p:nvPr/>
        </p:nvSpPr>
        <p:spPr>
          <a:xfrm>
            <a:off x="409433" y="-13281"/>
            <a:ext cx="1826141" cy="584775"/>
          </a:xfrm>
          <a:prstGeom prst="rect">
            <a:avLst/>
          </a:prstGeom>
          <a:noFill/>
        </p:spPr>
        <p:txBody>
          <a:bodyPr wrap="none" rtlCol="0">
            <a:spAutoFit/>
          </a:bodyPr>
          <a:lstStyle/>
          <a:p>
            <a:r>
              <a:rPr lang="zh-CN" altLang="en-US" sz="3200" dirty="0">
                <a:solidFill>
                  <a:srgbClr val="002B41"/>
                </a:solidFill>
                <a:latin typeface="微软雅黑" panose="020B0503020204020204" pitchFamily="34" charset="-122"/>
                <a:ea typeface="微软雅黑" panose="020B0503020204020204" pitchFamily="34" charset="-122"/>
              </a:rPr>
              <a:t>产品操作</a:t>
            </a:r>
          </a:p>
        </p:txBody>
      </p:sp>
      <p:sp>
        <p:nvSpPr>
          <p:cNvPr id="4" name="Freeform 5"/>
          <p:cNvSpPr/>
          <p:nvPr/>
        </p:nvSpPr>
        <p:spPr bwMode="auto">
          <a:xfrm flipH="1">
            <a:off x="0" y="-13281"/>
            <a:ext cx="409433" cy="832147"/>
          </a:xfrm>
          <a:custGeom>
            <a:avLst/>
            <a:gdLst>
              <a:gd name="T0" fmla="*/ 1462 w 2332"/>
              <a:gd name="T1" fmla="*/ 0 h 3907"/>
              <a:gd name="T2" fmla="*/ 2332 w 2332"/>
              <a:gd name="T3" fmla="*/ 0 h 3907"/>
              <a:gd name="T4" fmla="*/ 2332 w 2332"/>
              <a:gd name="T5" fmla="*/ 3907 h 3907"/>
              <a:gd name="T6" fmla="*/ 0 w 2332"/>
              <a:gd name="T7" fmla="*/ 2595 h 3907"/>
              <a:gd name="T8" fmla="*/ 1462 w 2332"/>
              <a:gd name="T9" fmla="*/ 0 h 3907"/>
            </a:gdLst>
            <a:ahLst/>
            <a:cxnLst>
              <a:cxn ang="0">
                <a:pos x="T0" y="T1"/>
              </a:cxn>
              <a:cxn ang="0">
                <a:pos x="T2" y="T3"/>
              </a:cxn>
              <a:cxn ang="0">
                <a:pos x="T4" y="T5"/>
              </a:cxn>
              <a:cxn ang="0">
                <a:pos x="T6" y="T7"/>
              </a:cxn>
              <a:cxn ang="0">
                <a:pos x="T8" y="T9"/>
              </a:cxn>
            </a:cxnLst>
            <a:rect l="0" t="0" r="r" b="b"/>
            <a:pathLst>
              <a:path w="2332" h="3907">
                <a:moveTo>
                  <a:pt x="1462" y="0"/>
                </a:moveTo>
                <a:lnTo>
                  <a:pt x="2332" y="0"/>
                </a:lnTo>
                <a:lnTo>
                  <a:pt x="2332" y="3907"/>
                </a:lnTo>
                <a:lnTo>
                  <a:pt x="0" y="2595"/>
                </a:lnTo>
                <a:lnTo>
                  <a:pt x="1462" y="0"/>
                </a:lnTo>
                <a:close/>
              </a:path>
            </a:pathLst>
          </a:custGeom>
          <a:solidFill>
            <a:srgbClr val="002B41"/>
          </a:solidFill>
          <a:ln w="28575">
            <a:noFill/>
          </a:ln>
          <a:effectLst>
            <a:outerShdw blurRad="254000" dist="127000" dir="2700000" algn="tl" rotWithShape="0">
              <a:prstClr val="black">
                <a:alpha val="40000"/>
              </a:prstClr>
            </a:outerShdw>
          </a:effectLst>
        </p:spPr>
        <p:txBody>
          <a:bodyPr anchor="ctr"/>
          <a:lstStyle/>
          <a:p>
            <a:pPr algn="ctr"/>
            <a:endParaRPr lang="zh-CN" altLang="en-US" sz="2000">
              <a:solidFill>
                <a:schemeClr val="bg1">
                  <a:lumMod val="95000"/>
                </a:schemeClr>
              </a:solidFill>
              <a:latin typeface="Calibri" panose="020F0502020204030204" pitchFamily="34" charset="0"/>
              <a:ea typeface="宋体" panose="02010600030101010101" pitchFamily="2" charset="-122"/>
            </a:endParaRPr>
          </a:p>
        </p:txBody>
      </p:sp>
      <p:sp>
        <p:nvSpPr>
          <p:cNvPr id="6" name="矩形 5"/>
          <p:cNvSpPr/>
          <p:nvPr/>
        </p:nvSpPr>
        <p:spPr>
          <a:xfrm>
            <a:off x="2303937" y="2551022"/>
            <a:ext cx="7584126" cy="2862322"/>
          </a:xfrm>
          <a:prstGeom prst="rect">
            <a:avLst/>
          </a:prstGeom>
        </p:spPr>
        <p:txBody>
          <a:bodyPr wrap="square">
            <a:spAutoFit/>
          </a:bodyPr>
          <a:lstStyle/>
          <a:p>
            <a:pPr marL="285750" indent="-285750">
              <a:buFont typeface="Wingdings" panose="05000000000000000000" pitchFamily="2" charset="2"/>
              <a:buChar char="Ø"/>
            </a:pPr>
            <a:r>
              <a:rPr lang="zh-CN" altLang="en-US" sz="2000" dirty="0">
                <a:solidFill>
                  <a:srgbClr val="1B2F47"/>
                </a:solidFill>
                <a:latin typeface="微软雅黑" panose="020B0503020204020204" pitchFamily="34" charset="-122"/>
                <a:ea typeface="微软雅黑" panose="020B0503020204020204" pitchFamily="34" charset="-122"/>
              </a:rPr>
              <a:t>仍按照现有担保流程办理。</a:t>
            </a:r>
            <a:endParaRPr lang="en-US" altLang="zh-CN" sz="2000" dirty="0">
              <a:solidFill>
                <a:srgbClr val="1B2F47"/>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endParaRPr lang="en-US" altLang="zh-CN" sz="2000" dirty="0">
              <a:solidFill>
                <a:srgbClr val="1B2F47"/>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sz="2000" dirty="0">
                <a:solidFill>
                  <a:srgbClr val="1B2F47"/>
                </a:solidFill>
                <a:latin typeface="微软雅黑" panose="020B0503020204020204" pitchFamily="34" charset="-122"/>
                <a:ea typeface="微软雅黑" panose="020B0503020204020204" pitchFamily="34" charset="-122"/>
              </a:rPr>
              <a:t>同样需要企业所在地直属海关完成保单备案。</a:t>
            </a:r>
            <a:endParaRPr lang="en-US" altLang="zh-CN" sz="2000" dirty="0">
              <a:solidFill>
                <a:srgbClr val="1B2F47"/>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endParaRPr lang="en-US" altLang="zh-CN" sz="2000" dirty="0">
              <a:solidFill>
                <a:srgbClr val="1B2F47"/>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sz="2000" dirty="0">
                <a:solidFill>
                  <a:srgbClr val="1B2F47"/>
                </a:solidFill>
                <a:latin typeface="微软雅黑" panose="020B0503020204020204" pitchFamily="34" charset="-122"/>
                <a:ea typeface="微软雅黑" panose="020B0503020204020204" pitchFamily="34" charset="-122"/>
              </a:rPr>
              <a:t>企业无需线上操作，专人至货物通关关口报关，并向</a:t>
            </a:r>
            <a:r>
              <a:rPr lang="zh-CN" altLang="en-US" sz="2000" dirty="0">
                <a:solidFill>
                  <a:srgbClr val="FF0000"/>
                </a:solidFill>
                <a:latin typeface="微软雅黑" panose="020B0503020204020204" pitchFamily="34" charset="-122"/>
                <a:ea typeface="微软雅黑" panose="020B0503020204020204" pitchFamily="34" charset="-122"/>
              </a:rPr>
              <a:t>现场</a:t>
            </a:r>
            <a:r>
              <a:rPr lang="zh-CN" altLang="en-US" sz="2000" dirty="0">
                <a:solidFill>
                  <a:srgbClr val="1B2F47"/>
                </a:solidFill>
                <a:latin typeface="微软雅黑" panose="020B0503020204020204" pitchFamily="34" charset="-122"/>
                <a:ea typeface="微软雅黑" panose="020B0503020204020204" pitchFamily="34" charset="-122"/>
              </a:rPr>
              <a:t>海关提交</a:t>
            </a:r>
            <a:r>
              <a:rPr lang="en-US" altLang="zh-CN" sz="2000" dirty="0">
                <a:solidFill>
                  <a:srgbClr val="1B2F47"/>
                </a:solidFill>
                <a:latin typeface="微软雅黑" panose="020B0503020204020204" pitchFamily="34" charset="-122"/>
                <a:ea typeface="微软雅黑" panose="020B0503020204020204" pitchFamily="34" charset="-122"/>
              </a:rPr>
              <a:t>《</a:t>
            </a:r>
            <a:r>
              <a:rPr lang="zh-CN" altLang="en-US" sz="2000" dirty="0">
                <a:solidFill>
                  <a:srgbClr val="1B2F47"/>
                </a:solidFill>
                <a:latin typeface="微软雅黑" panose="020B0503020204020204" pitchFamily="34" charset="-122"/>
                <a:ea typeface="微软雅黑" panose="020B0503020204020204" pitchFamily="34" charset="-122"/>
              </a:rPr>
              <a:t>保单</a:t>
            </a:r>
            <a:r>
              <a:rPr lang="en-US" altLang="zh-CN" sz="2000" dirty="0">
                <a:solidFill>
                  <a:srgbClr val="1B2F47"/>
                </a:solidFill>
                <a:latin typeface="微软雅黑" panose="020B0503020204020204" pitchFamily="34" charset="-122"/>
                <a:ea typeface="微软雅黑" panose="020B0503020204020204" pitchFamily="34" charset="-122"/>
              </a:rPr>
              <a:t>》 </a:t>
            </a:r>
            <a:r>
              <a:rPr lang="zh-CN" altLang="en-US" sz="2000" dirty="0">
                <a:solidFill>
                  <a:srgbClr val="1B2F47"/>
                </a:solidFill>
                <a:latin typeface="微软雅黑" panose="020B0503020204020204" pitchFamily="34" charset="-122"/>
                <a:ea typeface="微软雅黑" panose="020B0503020204020204" pitchFamily="34" charset="-122"/>
              </a:rPr>
              <a:t>正本。</a:t>
            </a:r>
            <a:endParaRPr lang="en-US" altLang="zh-CN" sz="2000" dirty="0">
              <a:solidFill>
                <a:srgbClr val="1B2F47"/>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endParaRPr lang="en-US" altLang="zh-CN" sz="2000" dirty="0">
              <a:solidFill>
                <a:srgbClr val="1B2F47"/>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sz="2000" dirty="0">
                <a:solidFill>
                  <a:srgbClr val="1B2F47"/>
                </a:solidFill>
                <a:latin typeface="微软雅黑" panose="020B0503020204020204" pitchFamily="34" charset="-122"/>
                <a:ea typeface="微软雅黑" panose="020B0503020204020204" pitchFamily="34" charset="-122"/>
              </a:rPr>
              <a:t>现场海关进行</a:t>
            </a:r>
            <a:r>
              <a:rPr lang="en-US" altLang="zh-CN" sz="2000" dirty="0">
                <a:solidFill>
                  <a:srgbClr val="1B2F47"/>
                </a:solidFill>
                <a:latin typeface="微软雅黑" panose="020B0503020204020204" pitchFamily="34" charset="-122"/>
                <a:ea typeface="微软雅黑" panose="020B0503020204020204" pitchFamily="34" charset="-122"/>
              </a:rPr>
              <a:t>《</a:t>
            </a:r>
            <a:r>
              <a:rPr lang="zh-CN" altLang="en-US" sz="2000" dirty="0">
                <a:solidFill>
                  <a:srgbClr val="1B2F47"/>
                </a:solidFill>
                <a:latin typeface="微软雅黑" panose="020B0503020204020204" pitchFamily="34" charset="-122"/>
                <a:ea typeface="微软雅黑" panose="020B0503020204020204" pitchFamily="34" charset="-122"/>
              </a:rPr>
              <a:t>保单</a:t>
            </a:r>
            <a:r>
              <a:rPr lang="en-US" altLang="zh-CN" sz="2000" dirty="0">
                <a:solidFill>
                  <a:srgbClr val="1B2F47"/>
                </a:solidFill>
                <a:latin typeface="微软雅黑" panose="020B0503020204020204" pitchFamily="34" charset="-122"/>
                <a:ea typeface="微软雅黑" panose="020B0503020204020204" pitchFamily="34" charset="-122"/>
              </a:rPr>
              <a:t>》 </a:t>
            </a:r>
            <a:r>
              <a:rPr lang="zh-CN" altLang="en-US" sz="2000" dirty="0">
                <a:solidFill>
                  <a:srgbClr val="1B2F47"/>
                </a:solidFill>
                <a:latin typeface="微软雅黑" panose="020B0503020204020204" pitchFamily="34" charset="-122"/>
                <a:ea typeface="微软雅黑" panose="020B0503020204020204" pitchFamily="34" charset="-122"/>
              </a:rPr>
              <a:t>正本与电子验核、办理</a:t>
            </a:r>
            <a:r>
              <a:rPr lang="en-US" altLang="zh-CN" sz="2000" dirty="0">
                <a:solidFill>
                  <a:srgbClr val="1B2F47"/>
                </a:solidFill>
                <a:latin typeface="微软雅黑" panose="020B0503020204020204" pitchFamily="34" charset="-122"/>
                <a:ea typeface="微软雅黑" panose="020B0503020204020204" pitchFamily="34" charset="-122"/>
              </a:rPr>
              <a:t>《</a:t>
            </a:r>
            <a:r>
              <a:rPr lang="zh-CN" altLang="en-US" sz="2000" dirty="0">
                <a:solidFill>
                  <a:srgbClr val="1B2F47"/>
                </a:solidFill>
                <a:latin typeface="微软雅黑" panose="020B0503020204020204" pitchFamily="34" charset="-122"/>
                <a:ea typeface="微软雅黑" panose="020B0503020204020204" pitchFamily="34" charset="-122"/>
              </a:rPr>
              <a:t>保单</a:t>
            </a:r>
            <a:r>
              <a:rPr lang="en-US" altLang="zh-CN" sz="2000" dirty="0">
                <a:solidFill>
                  <a:srgbClr val="1B2F47"/>
                </a:solidFill>
                <a:latin typeface="微软雅黑" panose="020B0503020204020204" pitchFamily="34" charset="-122"/>
                <a:ea typeface="微软雅黑" panose="020B0503020204020204" pitchFamily="34" charset="-122"/>
              </a:rPr>
              <a:t>》 </a:t>
            </a:r>
            <a:r>
              <a:rPr lang="zh-CN" altLang="en-US" sz="2000" dirty="0">
                <a:solidFill>
                  <a:srgbClr val="1B2F47"/>
                </a:solidFill>
                <a:latin typeface="微软雅黑" panose="020B0503020204020204" pitchFamily="34" charset="-122"/>
                <a:ea typeface="微软雅黑" panose="020B0503020204020204" pitchFamily="34" charset="-122"/>
              </a:rPr>
              <a:t>备案等后续操作。若同意使用保单担保，海关将留置保正本以作存档。</a:t>
            </a:r>
          </a:p>
        </p:txBody>
      </p:sp>
      <p:sp>
        <p:nvSpPr>
          <p:cNvPr id="3" name="矩形 2"/>
          <p:cNvSpPr/>
          <p:nvPr/>
        </p:nvSpPr>
        <p:spPr>
          <a:xfrm>
            <a:off x="2303936" y="1254805"/>
            <a:ext cx="7584127" cy="584775"/>
          </a:xfrm>
          <a:prstGeom prst="rect">
            <a:avLst/>
          </a:prstGeom>
        </p:spPr>
        <p:txBody>
          <a:bodyPr wrap="none">
            <a:spAutoFit/>
          </a:bodyPr>
          <a:lstStyle/>
          <a:p>
            <a:r>
              <a:rPr lang="zh-CN" altLang="en-US" sz="3200" b="1" dirty="0">
                <a:solidFill>
                  <a:srgbClr val="173E81"/>
                </a:solidFill>
                <a:latin typeface="微软雅黑" panose="020B0503020204020204" pitchFamily="34" charset="-122"/>
                <a:ea typeface="微软雅黑" panose="020B0503020204020204" pitchFamily="34" charset="-122"/>
              </a:rPr>
              <a:t>企业操作</a:t>
            </a:r>
            <a:r>
              <a:rPr lang="en-US" altLang="zh-CN" sz="3200" b="1" dirty="0">
                <a:solidFill>
                  <a:srgbClr val="173E81"/>
                </a:solidFill>
                <a:latin typeface="微软雅黑" panose="020B0503020204020204" pitchFamily="34" charset="-122"/>
                <a:ea typeface="微软雅黑" panose="020B0503020204020204" pitchFamily="34" charset="-122"/>
              </a:rPr>
              <a:t>-</a:t>
            </a:r>
            <a:r>
              <a:rPr lang="zh-CN" altLang="en-US" sz="3200" b="1" dirty="0">
                <a:solidFill>
                  <a:srgbClr val="173E81"/>
                </a:solidFill>
                <a:latin typeface="微软雅黑" panose="020B0503020204020204" pitchFamily="34" charset="-122"/>
                <a:ea typeface="微软雅黑" panose="020B0503020204020204" pitchFamily="34" charset="-122"/>
              </a:rPr>
              <a:t>凭</a:t>
            </a:r>
            <a:r>
              <a:rPr lang="en-US" altLang="zh-CN" sz="3200" b="1" dirty="0">
                <a:solidFill>
                  <a:srgbClr val="173E81"/>
                </a:solidFill>
                <a:latin typeface="微软雅黑" panose="020B0503020204020204" pitchFamily="34" charset="-122"/>
                <a:ea typeface="微软雅黑" panose="020B0503020204020204" pitchFamily="34" charset="-122"/>
              </a:rPr>
              <a:t>《</a:t>
            </a:r>
            <a:r>
              <a:rPr lang="zh-CN" altLang="en-US" sz="3200" b="1" dirty="0">
                <a:solidFill>
                  <a:srgbClr val="173E81"/>
                </a:solidFill>
                <a:latin typeface="微软雅黑" panose="020B0503020204020204" pitchFamily="34" charset="-122"/>
                <a:ea typeface="微软雅黑" panose="020B0503020204020204" pitchFamily="34" charset="-122"/>
              </a:rPr>
              <a:t>保单</a:t>
            </a:r>
            <a:r>
              <a:rPr lang="en-US" altLang="zh-CN" sz="3200" b="1" dirty="0">
                <a:solidFill>
                  <a:srgbClr val="173E81"/>
                </a:solidFill>
                <a:latin typeface="微软雅黑" panose="020B0503020204020204" pitchFamily="34" charset="-122"/>
                <a:ea typeface="微软雅黑" panose="020B0503020204020204" pitchFamily="34" charset="-122"/>
              </a:rPr>
              <a:t>》</a:t>
            </a:r>
            <a:r>
              <a:rPr lang="zh-CN" altLang="en-US" sz="3200" b="1" dirty="0">
                <a:solidFill>
                  <a:srgbClr val="173E81"/>
                </a:solidFill>
                <a:latin typeface="微软雅黑" panose="020B0503020204020204" pitchFamily="34" charset="-122"/>
                <a:ea typeface="微软雅黑" panose="020B0503020204020204" pitchFamily="34" charset="-122"/>
              </a:rPr>
              <a:t>办理征税要素担保</a:t>
            </a:r>
            <a:r>
              <a:rPr lang="zh-CN" altLang="en-US" sz="3200" dirty="0">
                <a:latin typeface="微软雅黑" panose="020B0503020204020204" pitchFamily="34" charset="-122"/>
                <a:ea typeface="微软雅黑" panose="020B0503020204020204" pitchFamily="34" charset="-122"/>
              </a:rPr>
              <a:t> </a:t>
            </a:r>
          </a:p>
        </p:txBody>
      </p:sp>
      <p:pic>
        <p:nvPicPr>
          <p:cNvPr id="7" name="图片 6">
            <a:extLst>
              <a:ext uri="{FF2B5EF4-FFF2-40B4-BE49-F238E27FC236}">
                <a16:creationId xmlns:a16="http://schemas.microsoft.com/office/drawing/2014/main" id="{2413C283-BB70-4E84-BBB7-E6117409FC1B}"/>
              </a:ext>
            </a:extLst>
          </p:cNvPr>
          <p:cNvPicPr>
            <a:picLocks noChangeAspect="1"/>
          </p:cNvPicPr>
          <p:nvPr/>
        </p:nvPicPr>
        <p:blipFill>
          <a:blip r:embed="rId2" cstate="print">
            <a:alphaModFix amt="75000"/>
            <a:extLst>
              <a:ext uri="{28A0092B-C50C-407E-A947-70E740481C1C}">
                <a14:useLocalDpi xmlns:a14="http://schemas.microsoft.com/office/drawing/2010/main" val="0"/>
              </a:ext>
            </a:extLst>
          </a:blip>
          <a:stretch>
            <a:fillRect/>
          </a:stretch>
        </p:blipFill>
        <p:spPr>
          <a:xfrm>
            <a:off x="10659619" y="-13281"/>
            <a:ext cx="1532381" cy="65323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extBox 76"/>
          <p:cNvSpPr txBox="1"/>
          <p:nvPr/>
        </p:nvSpPr>
        <p:spPr>
          <a:xfrm>
            <a:off x="409433" y="-13281"/>
            <a:ext cx="1826141" cy="584775"/>
          </a:xfrm>
          <a:prstGeom prst="rect">
            <a:avLst/>
          </a:prstGeom>
          <a:noFill/>
        </p:spPr>
        <p:txBody>
          <a:bodyPr wrap="none" rtlCol="0">
            <a:spAutoFit/>
          </a:bodyPr>
          <a:lstStyle/>
          <a:p>
            <a:r>
              <a:rPr lang="zh-CN" altLang="en-US" sz="3200" dirty="0">
                <a:solidFill>
                  <a:srgbClr val="002B41"/>
                </a:solidFill>
                <a:latin typeface="微软雅黑" panose="020B0503020204020204" pitchFamily="34" charset="-122"/>
                <a:ea typeface="微软雅黑" panose="020B0503020204020204" pitchFamily="34" charset="-122"/>
              </a:rPr>
              <a:t>产品操作</a:t>
            </a:r>
          </a:p>
        </p:txBody>
      </p:sp>
      <p:sp>
        <p:nvSpPr>
          <p:cNvPr id="4" name="Freeform 5"/>
          <p:cNvSpPr/>
          <p:nvPr/>
        </p:nvSpPr>
        <p:spPr bwMode="auto">
          <a:xfrm flipH="1">
            <a:off x="0" y="-13281"/>
            <a:ext cx="409433" cy="832147"/>
          </a:xfrm>
          <a:custGeom>
            <a:avLst/>
            <a:gdLst>
              <a:gd name="T0" fmla="*/ 1462 w 2332"/>
              <a:gd name="T1" fmla="*/ 0 h 3907"/>
              <a:gd name="T2" fmla="*/ 2332 w 2332"/>
              <a:gd name="T3" fmla="*/ 0 h 3907"/>
              <a:gd name="T4" fmla="*/ 2332 w 2332"/>
              <a:gd name="T5" fmla="*/ 3907 h 3907"/>
              <a:gd name="T6" fmla="*/ 0 w 2332"/>
              <a:gd name="T7" fmla="*/ 2595 h 3907"/>
              <a:gd name="T8" fmla="*/ 1462 w 2332"/>
              <a:gd name="T9" fmla="*/ 0 h 3907"/>
            </a:gdLst>
            <a:ahLst/>
            <a:cxnLst>
              <a:cxn ang="0">
                <a:pos x="T0" y="T1"/>
              </a:cxn>
              <a:cxn ang="0">
                <a:pos x="T2" y="T3"/>
              </a:cxn>
              <a:cxn ang="0">
                <a:pos x="T4" y="T5"/>
              </a:cxn>
              <a:cxn ang="0">
                <a:pos x="T6" y="T7"/>
              </a:cxn>
              <a:cxn ang="0">
                <a:pos x="T8" y="T9"/>
              </a:cxn>
            </a:cxnLst>
            <a:rect l="0" t="0" r="r" b="b"/>
            <a:pathLst>
              <a:path w="2332" h="3907">
                <a:moveTo>
                  <a:pt x="1462" y="0"/>
                </a:moveTo>
                <a:lnTo>
                  <a:pt x="2332" y="0"/>
                </a:lnTo>
                <a:lnTo>
                  <a:pt x="2332" y="3907"/>
                </a:lnTo>
                <a:lnTo>
                  <a:pt x="0" y="2595"/>
                </a:lnTo>
                <a:lnTo>
                  <a:pt x="1462" y="0"/>
                </a:lnTo>
                <a:close/>
              </a:path>
            </a:pathLst>
          </a:custGeom>
          <a:solidFill>
            <a:srgbClr val="002B41"/>
          </a:solidFill>
          <a:ln w="28575">
            <a:noFill/>
          </a:ln>
          <a:effectLst>
            <a:outerShdw blurRad="254000" dist="127000" dir="2700000" algn="tl" rotWithShape="0">
              <a:prstClr val="black">
                <a:alpha val="40000"/>
              </a:prstClr>
            </a:outerShdw>
          </a:effectLst>
        </p:spPr>
        <p:txBody>
          <a:bodyPr anchor="ctr"/>
          <a:lstStyle/>
          <a:p>
            <a:pPr algn="ctr"/>
            <a:endParaRPr lang="zh-CN" altLang="en-US" sz="2000">
              <a:solidFill>
                <a:schemeClr val="bg1">
                  <a:lumMod val="95000"/>
                </a:schemeClr>
              </a:solidFill>
              <a:latin typeface="Calibri" panose="020F0502020204030204" pitchFamily="34" charset="0"/>
              <a:ea typeface="宋体" panose="02010600030101010101" pitchFamily="2" charset="-122"/>
            </a:endParaRPr>
          </a:p>
        </p:txBody>
      </p:sp>
      <p:sp>
        <p:nvSpPr>
          <p:cNvPr id="3" name="矩形 2"/>
          <p:cNvSpPr/>
          <p:nvPr/>
        </p:nvSpPr>
        <p:spPr>
          <a:xfrm>
            <a:off x="1079241" y="571494"/>
            <a:ext cx="10033516" cy="584775"/>
          </a:xfrm>
          <a:prstGeom prst="rect">
            <a:avLst/>
          </a:prstGeom>
        </p:spPr>
        <p:txBody>
          <a:bodyPr wrap="none">
            <a:spAutoFit/>
          </a:bodyPr>
          <a:lstStyle/>
          <a:p>
            <a:r>
              <a:rPr lang="zh-CN" altLang="en-US" sz="3200" b="1" dirty="0">
                <a:solidFill>
                  <a:srgbClr val="002060"/>
                </a:solidFill>
                <a:latin typeface="微软雅黑" panose="020B0503020204020204" pitchFamily="34" charset="-122"/>
                <a:ea typeface="微软雅黑" panose="020B0503020204020204" pitchFamily="34" charset="-122"/>
              </a:rPr>
              <a:t>通过单一窗口关税保证保险模块投保的第一张关税保单</a:t>
            </a:r>
          </a:p>
        </p:txBody>
      </p:sp>
      <p:pic>
        <p:nvPicPr>
          <p:cNvPr id="7" name="图片 6">
            <a:extLst>
              <a:ext uri="{FF2B5EF4-FFF2-40B4-BE49-F238E27FC236}">
                <a16:creationId xmlns:a16="http://schemas.microsoft.com/office/drawing/2014/main" id="{2413C283-BB70-4E84-BBB7-E6117409FC1B}"/>
              </a:ext>
            </a:extLst>
          </p:cNvPr>
          <p:cNvPicPr>
            <a:picLocks noChangeAspect="1"/>
          </p:cNvPicPr>
          <p:nvPr/>
        </p:nvPicPr>
        <p:blipFill>
          <a:blip r:embed="rId2" cstate="print">
            <a:alphaModFix amt="75000"/>
            <a:extLst>
              <a:ext uri="{28A0092B-C50C-407E-A947-70E740481C1C}">
                <a14:useLocalDpi xmlns:a14="http://schemas.microsoft.com/office/drawing/2010/main" val="0"/>
              </a:ext>
            </a:extLst>
          </a:blip>
          <a:stretch>
            <a:fillRect/>
          </a:stretch>
        </p:blipFill>
        <p:spPr>
          <a:xfrm>
            <a:off x="10659619" y="-13281"/>
            <a:ext cx="1532381" cy="653230"/>
          </a:xfrm>
          <a:prstGeom prst="rect">
            <a:avLst/>
          </a:prstGeom>
        </p:spPr>
      </p:pic>
      <p:pic>
        <p:nvPicPr>
          <p:cNvPr id="8" name="图片 7">
            <a:extLst>
              <a:ext uri="{FF2B5EF4-FFF2-40B4-BE49-F238E27FC236}">
                <a16:creationId xmlns:a16="http://schemas.microsoft.com/office/drawing/2014/main" id="{24387030-9BFF-40E7-9E9E-18CBBD3728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7307" y="1298714"/>
            <a:ext cx="4917385" cy="5559286"/>
          </a:xfrm>
          <a:prstGeom prst="rect">
            <a:avLst/>
          </a:prstGeom>
        </p:spPr>
      </p:pic>
    </p:spTree>
    <p:extLst>
      <p:ext uri="{BB962C8B-B14F-4D97-AF65-F5344CB8AC3E}">
        <p14:creationId xmlns:p14="http://schemas.microsoft.com/office/powerpoint/2010/main" val="1239650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pic>
        <p:nvPicPr>
          <p:cNvPr id="27" name="图片 26">
            <a:extLst>
              <a:ext uri="{FF2B5EF4-FFF2-40B4-BE49-F238E27FC236}">
                <a16:creationId xmlns:a16="http://schemas.microsoft.com/office/drawing/2014/main" id="{865ACA3F-9B35-4244-AF36-44AEABAA9600}"/>
              </a:ext>
            </a:extLst>
          </p:cNvPr>
          <p:cNvPicPr>
            <a:picLocks noChangeAspect="1"/>
          </p:cNvPicPr>
          <p:nvPr/>
        </p:nvPicPr>
        <p:blipFill>
          <a:blip r:embed="rId2" cstate="print">
            <a:alphaModFix amt="80000"/>
            <a:extLst>
              <a:ext uri="{28A0092B-C50C-407E-A947-70E740481C1C}">
                <a14:useLocalDpi xmlns:a14="http://schemas.microsoft.com/office/drawing/2010/main" val="0"/>
              </a:ext>
            </a:extLst>
          </a:blip>
          <a:stretch>
            <a:fillRect/>
          </a:stretch>
        </p:blipFill>
        <p:spPr>
          <a:xfrm>
            <a:off x="10640568" y="9526"/>
            <a:ext cx="1551431" cy="653230"/>
          </a:xfrm>
          <a:prstGeom prst="rect">
            <a:avLst/>
          </a:prstGeom>
          <a:ln>
            <a:noFill/>
          </a:ln>
        </p:spPr>
      </p:pic>
      <p:grpSp>
        <p:nvGrpSpPr>
          <p:cNvPr id="4" name="组合 3"/>
          <p:cNvGrpSpPr/>
          <p:nvPr/>
        </p:nvGrpSpPr>
        <p:grpSpPr>
          <a:xfrm flipH="1">
            <a:off x="545493" y="-179684"/>
            <a:ext cx="3196202" cy="7130016"/>
            <a:chOff x="8442118" y="-179684"/>
            <a:chExt cx="3196202" cy="7130016"/>
          </a:xfrm>
        </p:grpSpPr>
        <p:sp>
          <p:nvSpPr>
            <p:cNvPr id="5" name="Line 16"/>
            <p:cNvSpPr>
              <a:spLocks noChangeShapeType="1"/>
            </p:cNvSpPr>
            <p:nvPr/>
          </p:nvSpPr>
          <p:spPr bwMode="auto">
            <a:xfrm>
              <a:off x="8442118" y="0"/>
              <a:ext cx="1966175" cy="6950332"/>
            </a:xfrm>
            <a:prstGeom prst="line">
              <a:avLst/>
            </a:prstGeom>
            <a:noFill/>
            <a:ln w="7938" cap="flat">
              <a:solidFill>
                <a:srgbClr val="002B4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6" name="Line 18"/>
            <p:cNvSpPr>
              <a:spLocks noChangeShapeType="1"/>
            </p:cNvSpPr>
            <p:nvPr/>
          </p:nvSpPr>
          <p:spPr bwMode="auto">
            <a:xfrm flipV="1">
              <a:off x="8442118" y="-179684"/>
              <a:ext cx="3196202" cy="7037684"/>
            </a:xfrm>
            <a:prstGeom prst="line">
              <a:avLst/>
            </a:prstGeom>
            <a:noFill/>
            <a:ln w="7938" cap="flat">
              <a:solidFill>
                <a:srgbClr val="002B4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grpSp>
      <p:sp>
        <p:nvSpPr>
          <p:cNvPr id="7" name="Freeform 5"/>
          <p:cNvSpPr/>
          <p:nvPr/>
        </p:nvSpPr>
        <p:spPr bwMode="auto">
          <a:xfrm flipH="1" flipV="1">
            <a:off x="-2" y="254523"/>
            <a:ext cx="3054286" cy="6609201"/>
          </a:xfrm>
          <a:custGeom>
            <a:avLst/>
            <a:gdLst>
              <a:gd name="T0" fmla="*/ 1462 w 2332"/>
              <a:gd name="T1" fmla="*/ 0 h 3907"/>
              <a:gd name="T2" fmla="*/ 2332 w 2332"/>
              <a:gd name="T3" fmla="*/ 0 h 3907"/>
              <a:gd name="T4" fmla="*/ 2332 w 2332"/>
              <a:gd name="T5" fmla="*/ 3907 h 3907"/>
              <a:gd name="T6" fmla="*/ 0 w 2332"/>
              <a:gd name="T7" fmla="*/ 2595 h 3907"/>
              <a:gd name="T8" fmla="*/ 1462 w 2332"/>
              <a:gd name="T9" fmla="*/ 0 h 3907"/>
            </a:gdLst>
            <a:ahLst/>
            <a:cxnLst>
              <a:cxn ang="0">
                <a:pos x="T0" y="T1"/>
              </a:cxn>
              <a:cxn ang="0">
                <a:pos x="T2" y="T3"/>
              </a:cxn>
              <a:cxn ang="0">
                <a:pos x="T4" y="T5"/>
              </a:cxn>
              <a:cxn ang="0">
                <a:pos x="T6" y="T7"/>
              </a:cxn>
              <a:cxn ang="0">
                <a:pos x="T8" y="T9"/>
              </a:cxn>
            </a:cxnLst>
            <a:rect l="0" t="0" r="r" b="b"/>
            <a:pathLst>
              <a:path w="2332" h="3907">
                <a:moveTo>
                  <a:pt x="1462" y="0"/>
                </a:moveTo>
                <a:lnTo>
                  <a:pt x="2332" y="0"/>
                </a:lnTo>
                <a:lnTo>
                  <a:pt x="2332" y="3907"/>
                </a:lnTo>
                <a:lnTo>
                  <a:pt x="0" y="2595"/>
                </a:lnTo>
                <a:lnTo>
                  <a:pt x="1462" y="0"/>
                </a:lnTo>
                <a:close/>
              </a:path>
            </a:pathLst>
          </a:custGeom>
          <a:solidFill>
            <a:srgbClr val="002B41"/>
          </a:solidFill>
          <a:ln w="28575">
            <a:noFill/>
          </a:ln>
          <a:effectLst>
            <a:outerShdw blurRad="254000" dist="127000" dir="2700000" algn="tl" rotWithShape="0">
              <a:prstClr val="black">
                <a:alpha val="40000"/>
              </a:prstClr>
            </a:outerShdw>
          </a:effectLst>
        </p:spPr>
        <p:txBody>
          <a:bodyPr anchor="ctr"/>
          <a:lstStyle/>
          <a:p>
            <a:pPr algn="ctr"/>
            <a:endParaRPr lang="zh-CN" altLang="en-US" sz="2000">
              <a:solidFill>
                <a:srgbClr val="00183C"/>
              </a:solidFill>
              <a:latin typeface="Calibri" panose="020F0502020204030204" pitchFamily="34" charset="0"/>
              <a:ea typeface="宋体" panose="02010600030101010101" pitchFamily="2" charset="-122"/>
            </a:endParaRPr>
          </a:p>
        </p:txBody>
      </p:sp>
      <p:sp>
        <p:nvSpPr>
          <p:cNvPr id="8" name="文本框 7"/>
          <p:cNvSpPr txBox="1"/>
          <p:nvPr/>
        </p:nvSpPr>
        <p:spPr>
          <a:xfrm>
            <a:off x="219307" y="2197894"/>
            <a:ext cx="1758399" cy="1231106"/>
          </a:xfrm>
          <a:prstGeom prst="rect">
            <a:avLst/>
          </a:prstGeom>
          <a:noFill/>
        </p:spPr>
        <p:txBody>
          <a:bodyPr wrap="square" rtlCol="0">
            <a:spAutoFit/>
          </a:bodyPr>
          <a:lstStyle/>
          <a:p>
            <a:pPr algn="ctr"/>
            <a:r>
              <a:rPr lang="zh-CN" altLang="en-US" sz="5400" b="1" dirty="0">
                <a:solidFill>
                  <a:schemeClr val="bg1"/>
                </a:solidFill>
                <a:latin typeface="微软雅黑" panose="020B0503020204020204" pitchFamily="34" charset="-122"/>
                <a:ea typeface="微软雅黑" panose="020B0503020204020204" pitchFamily="34" charset="-122"/>
              </a:rPr>
              <a:t>目录</a:t>
            </a:r>
            <a:endParaRPr lang="en-US" altLang="zh-CN" sz="5400" b="1" dirty="0">
              <a:solidFill>
                <a:schemeClr val="bg1"/>
              </a:solidFill>
              <a:latin typeface="微软雅黑" panose="020B0503020204020204" pitchFamily="34" charset="-122"/>
              <a:ea typeface="微软雅黑" panose="020B0503020204020204" pitchFamily="34" charset="-122"/>
            </a:endParaRPr>
          </a:p>
          <a:p>
            <a:pPr algn="ctr"/>
            <a:r>
              <a:rPr lang="en-US" altLang="zh-CN" sz="2000" b="1" dirty="0">
                <a:solidFill>
                  <a:schemeClr val="bg1"/>
                </a:solidFill>
                <a:latin typeface="微软雅黑" panose="020B0503020204020204" pitchFamily="34" charset="-122"/>
                <a:ea typeface="微软雅黑" panose="020B0503020204020204" pitchFamily="34" charset="-122"/>
              </a:rPr>
              <a:t>CONTENT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9" name="椭圆 1"/>
          <p:cNvSpPr>
            <a:spLocks noChangeArrowheads="1"/>
          </p:cNvSpPr>
          <p:nvPr/>
        </p:nvSpPr>
        <p:spPr bwMode="auto">
          <a:xfrm>
            <a:off x="6348911" y="1257313"/>
            <a:ext cx="727831" cy="727831"/>
          </a:xfrm>
          <a:prstGeom prst="roundRect">
            <a:avLst/>
          </a:prstGeom>
          <a:solidFill>
            <a:srgbClr val="002B41"/>
          </a:solidFill>
          <a:ln w="28575">
            <a:noFill/>
          </a:ln>
          <a:effectLst>
            <a:outerShdw blurRad="254000" dist="127000" dir="2700000" algn="tl" rotWithShape="0">
              <a:prstClr val="black">
                <a:alpha val="40000"/>
              </a:prstClr>
            </a:outerShdw>
          </a:effec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2000">
              <a:solidFill>
                <a:schemeClr val="bg1">
                  <a:lumMod val="95000"/>
                </a:schemeClr>
              </a:solidFill>
              <a:latin typeface="微软雅黑" panose="020B0503020204020204" pitchFamily="34" charset="-122"/>
              <a:ea typeface="微软雅黑" panose="020B0503020204020204" pitchFamily="34" charset="-122"/>
            </a:endParaRPr>
          </a:p>
        </p:txBody>
      </p:sp>
      <p:sp>
        <p:nvSpPr>
          <p:cNvPr id="10" name="TextBox 32"/>
          <p:cNvSpPr txBox="1">
            <a:spLocks noChangeArrowheads="1"/>
          </p:cNvSpPr>
          <p:nvPr/>
        </p:nvSpPr>
        <p:spPr bwMode="auto">
          <a:xfrm>
            <a:off x="6412104" y="1335488"/>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2" name="TextBox 76"/>
          <p:cNvSpPr txBox="1"/>
          <p:nvPr/>
        </p:nvSpPr>
        <p:spPr>
          <a:xfrm>
            <a:off x="7622804" y="1215703"/>
            <a:ext cx="2897077" cy="769441"/>
          </a:xfrm>
          <a:prstGeom prst="rect">
            <a:avLst/>
          </a:prstGeom>
          <a:solidFill>
            <a:srgbClr val="F1F1F1"/>
          </a:solidFill>
        </p:spPr>
        <p:txBody>
          <a:bodyPr wrap="square" rtlCol="0">
            <a:spAutoFit/>
          </a:bodyPr>
          <a:lstStyle/>
          <a:p>
            <a:pPr algn="ctr"/>
            <a:r>
              <a:rPr lang="zh-CN" altLang="en-US" sz="4400" dirty="0">
                <a:solidFill>
                  <a:srgbClr val="002B41"/>
                </a:solidFill>
                <a:latin typeface="微软雅黑" panose="020B0503020204020204" pitchFamily="34" charset="-122"/>
                <a:ea typeface="微软雅黑" panose="020B0503020204020204" pitchFamily="34" charset="-122"/>
              </a:rPr>
              <a:t>产品背景</a:t>
            </a:r>
          </a:p>
        </p:txBody>
      </p:sp>
      <p:sp>
        <p:nvSpPr>
          <p:cNvPr id="13" name="椭圆 1"/>
          <p:cNvSpPr>
            <a:spLocks noChangeArrowheads="1"/>
          </p:cNvSpPr>
          <p:nvPr/>
        </p:nvSpPr>
        <p:spPr bwMode="auto">
          <a:xfrm>
            <a:off x="6348911" y="2501778"/>
            <a:ext cx="727831" cy="727831"/>
          </a:xfrm>
          <a:prstGeom prst="roundRect">
            <a:avLst/>
          </a:prstGeom>
          <a:solidFill>
            <a:srgbClr val="002B41"/>
          </a:solidFill>
          <a:ln w="28575">
            <a:noFill/>
          </a:ln>
          <a:effectLst>
            <a:outerShdw blurRad="254000" dist="127000" dir="2700000" algn="tl" rotWithShape="0">
              <a:prstClr val="black">
                <a:alpha val="40000"/>
              </a:prstClr>
            </a:outerShdw>
          </a:effec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2000">
              <a:solidFill>
                <a:schemeClr val="bg1">
                  <a:lumMod val="95000"/>
                </a:schemeClr>
              </a:solidFill>
              <a:latin typeface="微软雅黑" panose="020B0503020204020204" pitchFamily="34" charset="-122"/>
              <a:ea typeface="微软雅黑" panose="020B0503020204020204" pitchFamily="34" charset="-122"/>
            </a:endParaRPr>
          </a:p>
        </p:txBody>
      </p:sp>
      <p:sp>
        <p:nvSpPr>
          <p:cNvPr id="14" name="TextBox 32"/>
          <p:cNvSpPr txBox="1">
            <a:spLocks noChangeArrowheads="1"/>
          </p:cNvSpPr>
          <p:nvPr/>
        </p:nvSpPr>
        <p:spPr bwMode="auto">
          <a:xfrm>
            <a:off x="6412104" y="2579953"/>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6" name="TextBox 76"/>
          <p:cNvSpPr txBox="1"/>
          <p:nvPr/>
        </p:nvSpPr>
        <p:spPr>
          <a:xfrm>
            <a:off x="7622805" y="2455995"/>
            <a:ext cx="2897077" cy="769441"/>
          </a:xfrm>
          <a:prstGeom prst="rect">
            <a:avLst/>
          </a:prstGeom>
          <a:solidFill>
            <a:srgbClr val="F1F1F1"/>
          </a:solidFill>
        </p:spPr>
        <p:txBody>
          <a:bodyPr wrap="square" rtlCol="0">
            <a:spAutoFit/>
          </a:bodyPr>
          <a:lstStyle/>
          <a:p>
            <a:pPr algn="ctr"/>
            <a:r>
              <a:rPr lang="zh-CN" altLang="en-US" sz="4400" dirty="0">
                <a:solidFill>
                  <a:srgbClr val="002B41"/>
                </a:solidFill>
                <a:latin typeface="微软雅黑" panose="020B0503020204020204" pitchFamily="34" charset="-122"/>
                <a:ea typeface="微软雅黑" panose="020B0503020204020204" pitchFamily="34" charset="-122"/>
              </a:rPr>
              <a:t>产品介绍</a:t>
            </a:r>
          </a:p>
        </p:txBody>
      </p:sp>
      <p:sp>
        <p:nvSpPr>
          <p:cNvPr id="17" name="椭圆 1"/>
          <p:cNvSpPr>
            <a:spLocks noChangeArrowheads="1"/>
          </p:cNvSpPr>
          <p:nvPr/>
        </p:nvSpPr>
        <p:spPr bwMode="auto">
          <a:xfrm>
            <a:off x="6348911" y="3749140"/>
            <a:ext cx="727831" cy="727831"/>
          </a:xfrm>
          <a:prstGeom prst="roundRect">
            <a:avLst/>
          </a:prstGeom>
          <a:solidFill>
            <a:srgbClr val="002B41"/>
          </a:solidFill>
          <a:ln w="28575">
            <a:noFill/>
          </a:ln>
          <a:effectLst>
            <a:outerShdw blurRad="254000" dist="127000" dir="2700000" algn="tl" rotWithShape="0">
              <a:prstClr val="black">
                <a:alpha val="40000"/>
              </a:prstClr>
            </a:outerShdw>
          </a:effec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2000">
              <a:solidFill>
                <a:schemeClr val="bg1">
                  <a:lumMod val="95000"/>
                </a:schemeClr>
              </a:solidFill>
              <a:latin typeface="微软雅黑" panose="020B0503020204020204" pitchFamily="34" charset="-122"/>
              <a:ea typeface="微软雅黑" panose="020B0503020204020204" pitchFamily="34" charset="-122"/>
            </a:endParaRPr>
          </a:p>
        </p:txBody>
      </p:sp>
      <p:sp>
        <p:nvSpPr>
          <p:cNvPr id="18" name="TextBox 32"/>
          <p:cNvSpPr txBox="1">
            <a:spLocks noChangeArrowheads="1"/>
          </p:cNvSpPr>
          <p:nvPr/>
        </p:nvSpPr>
        <p:spPr bwMode="auto">
          <a:xfrm>
            <a:off x="6412104" y="3827315"/>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20" name="TextBox 76"/>
          <p:cNvSpPr txBox="1"/>
          <p:nvPr/>
        </p:nvSpPr>
        <p:spPr>
          <a:xfrm>
            <a:off x="7622805" y="3695019"/>
            <a:ext cx="2897077" cy="769441"/>
          </a:xfrm>
          <a:prstGeom prst="rect">
            <a:avLst/>
          </a:prstGeom>
          <a:solidFill>
            <a:srgbClr val="F1F1F1"/>
          </a:solidFill>
        </p:spPr>
        <p:txBody>
          <a:bodyPr wrap="square" rtlCol="0">
            <a:spAutoFit/>
          </a:bodyPr>
          <a:lstStyle/>
          <a:p>
            <a:pPr algn="ctr"/>
            <a:r>
              <a:rPr lang="zh-CN" altLang="en-US" sz="4400" dirty="0">
                <a:solidFill>
                  <a:srgbClr val="002B41"/>
                </a:solidFill>
                <a:latin typeface="微软雅黑" panose="020B0503020204020204" pitchFamily="34" charset="-122"/>
                <a:ea typeface="微软雅黑" panose="020B0503020204020204" pitchFamily="34" charset="-122"/>
              </a:rPr>
              <a:t>产品优势</a:t>
            </a:r>
          </a:p>
        </p:txBody>
      </p:sp>
      <p:sp>
        <p:nvSpPr>
          <p:cNvPr id="21" name="椭圆 1"/>
          <p:cNvSpPr>
            <a:spLocks noChangeArrowheads="1"/>
          </p:cNvSpPr>
          <p:nvPr/>
        </p:nvSpPr>
        <p:spPr bwMode="auto">
          <a:xfrm>
            <a:off x="6348911" y="4989432"/>
            <a:ext cx="727831" cy="727831"/>
          </a:xfrm>
          <a:prstGeom prst="roundRect">
            <a:avLst/>
          </a:prstGeom>
          <a:solidFill>
            <a:srgbClr val="002B41"/>
          </a:solidFill>
          <a:ln w="28575">
            <a:noFill/>
          </a:ln>
          <a:effectLst>
            <a:outerShdw blurRad="254000" dist="127000" dir="2700000" algn="tl" rotWithShape="0">
              <a:prstClr val="black">
                <a:alpha val="40000"/>
              </a:prstClr>
            </a:outerShdw>
          </a:effec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2000">
              <a:solidFill>
                <a:schemeClr val="bg1">
                  <a:lumMod val="95000"/>
                </a:schemeClr>
              </a:solidFill>
              <a:latin typeface="微软雅黑" panose="020B0503020204020204" pitchFamily="34" charset="-122"/>
              <a:ea typeface="微软雅黑" panose="020B0503020204020204" pitchFamily="34" charset="-122"/>
            </a:endParaRPr>
          </a:p>
        </p:txBody>
      </p:sp>
      <p:sp>
        <p:nvSpPr>
          <p:cNvPr id="22" name="TextBox 32"/>
          <p:cNvSpPr txBox="1">
            <a:spLocks noChangeArrowheads="1"/>
          </p:cNvSpPr>
          <p:nvPr/>
        </p:nvSpPr>
        <p:spPr bwMode="auto">
          <a:xfrm>
            <a:off x="6412104" y="5067607"/>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24" name="TextBox 76"/>
          <p:cNvSpPr txBox="1"/>
          <p:nvPr/>
        </p:nvSpPr>
        <p:spPr>
          <a:xfrm>
            <a:off x="7622805" y="4935311"/>
            <a:ext cx="2897077" cy="769441"/>
          </a:xfrm>
          <a:prstGeom prst="rect">
            <a:avLst/>
          </a:prstGeom>
          <a:solidFill>
            <a:srgbClr val="F1F1F1"/>
          </a:solidFill>
        </p:spPr>
        <p:txBody>
          <a:bodyPr wrap="square" rtlCol="0">
            <a:spAutoFit/>
          </a:bodyPr>
          <a:lstStyle/>
          <a:p>
            <a:pPr algn="ctr"/>
            <a:r>
              <a:rPr lang="zh-CN" altLang="en-US" sz="4400" dirty="0">
                <a:solidFill>
                  <a:srgbClr val="002B41"/>
                </a:solidFill>
                <a:latin typeface="微软雅黑" panose="020B0503020204020204" pitchFamily="34" charset="-122"/>
                <a:ea typeface="微软雅黑" panose="020B0503020204020204" pitchFamily="34" charset="-122"/>
              </a:rPr>
              <a:t>产品操作</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8A0DB33D-C8E0-435B-A3A0-2DDB9E035F91}"/>
              </a:ext>
            </a:extLst>
          </p:cNvPr>
          <p:cNvPicPr>
            <a:picLocks noChangeAspect="1"/>
          </p:cNvPicPr>
          <p:nvPr/>
        </p:nvPicPr>
        <p:blipFill>
          <a:blip r:embed="rId10" cstate="print">
            <a:alphaModFix amt="80000"/>
            <a:extLst>
              <a:ext uri="{28A0092B-C50C-407E-A947-70E740481C1C}">
                <a14:useLocalDpi xmlns:a14="http://schemas.microsoft.com/office/drawing/2010/main" val="0"/>
              </a:ext>
            </a:extLst>
          </a:blip>
          <a:stretch>
            <a:fillRect/>
          </a:stretch>
        </p:blipFill>
        <p:spPr>
          <a:xfrm>
            <a:off x="10640568" y="9526"/>
            <a:ext cx="1551431" cy="653230"/>
          </a:xfrm>
          <a:prstGeom prst="rect">
            <a:avLst/>
          </a:prstGeom>
          <a:ln>
            <a:noFill/>
          </a:ln>
        </p:spPr>
      </p:pic>
      <p:sp>
        <p:nvSpPr>
          <p:cNvPr id="8" name="PA_Line 15"/>
          <p:cNvSpPr>
            <a:spLocks noChangeShapeType="1"/>
          </p:cNvSpPr>
          <p:nvPr>
            <p:custDataLst>
              <p:tags r:id="rId1"/>
            </p:custDataLst>
          </p:nvPr>
        </p:nvSpPr>
        <p:spPr bwMode="auto">
          <a:xfrm flipV="1">
            <a:off x="3459637" y="0"/>
            <a:ext cx="7651028" cy="6860440"/>
          </a:xfrm>
          <a:prstGeom prst="line">
            <a:avLst/>
          </a:prstGeom>
          <a:noFill/>
          <a:ln w="7938" cap="flat">
            <a:solidFill>
              <a:srgbClr val="002B4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9" name="PA_Line 16"/>
          <p:cNvSpPr>
            <a:spLocks noChangeShapeType="1"/>
          </p:cNvSpPr>
          <p:nvPr>
            <p:custDataLst>
              <p:tags r:id="rId2"/>
            </p:custDataLst>
          </p:nvPr>
        </p:nvSpPr>
        <p:spPr bwMode="auto">
          <a:xfrm>
            <a:off x="8045145" y="-179684"/>
            <a:ext cx="4011737" cy="7040124"/>
          </a:xfrm>
          <a:prstGeom prst="line">
            <a:avLst/>
          </a:prstGeom>
          <a:noFill/>
          <a:ln w="7938" cap="flat">
            <a:solidFill>
              <a:srgbClr val="002B4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0" name="PA_Line 17"/>
          <p:cNvSpPr>
            <a:spLocks noChangeShapeType="1"/>
          </p:cNvSpPr>
          <p:nvPr>
            <p:custDataLst>
              <p:tags r:id="rId3"/>
            </p:custDataLst>
          </p:nvPr>
        </p:nvSpPr>
        <p:spPr bwMode="auto">
          <a:xfrm>
            <a:off x="1517715" y="-37707"/>
            <a:ext cx="10674284" cy="4949588"/>
          </a:xfrm>
          <a:prstGeom prst="line">
            <a:avLst/>
          </a:prstGeom>
          <a:noFill/>
          <a:ln w="7938" cap="flat">
            <a:solidFill>
              <a:srgbClr val="002B4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1" name="PA_Line 18"/>
          <p:cNvSpPr>
            <a:spLocks noChangeShapeType="1"/>
          </p:cNvSpPr>
          <p:nvPr>
            <p:custDataLst>
              <p:tags r:id="rId4"/>
            </p:custDataLst>
          </p:nvPr>
        </p:nvSpPr>
        <p:spPr bwMode="auto">
          <a:xfrm flipV="1">
            <a:off x="9747262" y="-179684"/>
            <a:ext cx="1891058" cy="7033554"/>
          </a:xfrm>
          <a:prstGeom prst="line">
            <a:avLst/>
          </a:prstGeom>
          <a:noFill/>
          <a:ln w="7938" cap="flat">
            <a:solidFill>
              <a:srgbClr val="002B4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12" name="PA_椭圆 19"/>
          <p:cNvSpPr>
            <a:spLocks noChangeArrowheads="1"/>
          </p:cNvSpPr>
          <p:nvPr>
            <p:custDataLst>
              <p:tags r:id="rId5"/>
            </p:custDataLst>
          </p:nvPr>
        </p:nvSpPr>
        <p:spPr bwMode="auto">
          <a:xfrm>
            <a:off x="9105344" y="1710670"/>
            <a:ext cx="100222" cy="100222"/>
          </a:xfrm>
          <a:prstGeom prst="ellipse">
            <a:avLst/>
          </a:prstGeom>
          <a:solidFill>
            <a:srgbClr val="002B4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3" name="PA_椭圆 20"/>
          <p:cNvSpPr>
            <a:spLocks noChangeArrowheads="1"/>
          </p:cNvSpPr>
          <p:nvPr>
            <p:custDataLst>
              <p:tags r:id="rId6"/>
            </p:custDataLst>
          </p:nvPr>
        </p:nvSpPr>
        <p:spPr bwMode="auto">
          <a:xfrm>
            <a:off x="10435706" y="4050757"/>
            <a:ext cx="100222" cy="100222"/>
          </a:xfrm>
          <a:prstGeom prst="ellipse">
            <a:avLst/>
          </a:prstGeom>
          <a:solidFill>
            <a:srgbClr val="002B4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4" name="PA_任意多边形 5"/>
          <p:cNvSpPr/>
          <p:nvPr>
            <p:custDataLst>
              <p:tags r:id="rId7"/>
            </p:custDataLst>
          </p:nvPr>
        </p:nvSpPr>
        <p:spPr bwMode="auto">
          <a:xfrm>
            <a:off x="9265308" y="881152"/>
            <a:ext cx="2926691" cy="4911881"/>
          </a:xfrm>
          <a:custGeom>
            <a:avLst/>
            <a:gdLst>
              <a:gd name="T0" fmla="*/ 1462 w 2332"/>
              <a:gd name="T1" fmla="*/ 0 h 3907"/>
              <a:gd name="T2" fmla="*/ 2332 w 2332"/>
              <a:gd name="T3" fmla="*/ 0 h 3907"/>
              <a:gd name="T4" fmla="*/ 2332 w 2332"/>
              <a:gd name="T5" fmla="*/ 3907 h 3907"/>
              <a:gd name="T6" fmla="*/ 0 w 2332"/>
              <a:gd name="T7" fmla="*/ 2595 h 3907"/>
              <a:gd name="T8" fmla="*/ 1462 w 2332"/>
              <a:gd name="T9" fmla="*/ 0 h 3907"/>
            </a:gdLst>
            <a:ahLst/>
            <a:cxnLst>
              <a:cxn ang="0">
                <a:pos x="T0" y="T1"/>
              </a:cxn>
              <a:cxn ang="0">
                <a:pos x="T2" y="T3"/>
              </a:cxn>
              <a:cxn ang="0">
                <a:pos x="T4" y="T5"/>
              </a:cxn>
              <a:cxn ang="0">
                <a:pos x="T6" y="T7"/>
              </a:cxn>
              <a:cxn ang="0">
                <a:pos x="T8" y="T9"/>
              </a:cxn>
            </a:cxnLst>
            <a:rect l="0" t="0" r="r" b="b"/>
            <a:pathLst>
              <a:path w="2332" h="3907">
                <a:moveTo>
                  <a:pt x="1462" y="0"/>
                </a:moveTo>
                <a:lnTo>
                  <a:pt x="2332" y="0"/>
                </a:lnTo>
                <a:lnTo>
                  <a:pt x="2332" y="3907"/>
                </a:lnTo>
                <a:lnTo>
                  <a:pt x="0" y="2595"/>
                </a:lnTo>
                <a:lnTo>
                  <a:pt x="1462" y="0"/>
                </a:lnTo>
                <a:close/>
              </a:path>
            </a:pathLst>
          </a:custGeom>
          <a:solidFill>
            <a:srgbClr val="002B41"/>
          </a:solidFill>
          <a:ln w="28575">
            <a:noFill/>
          </a:ln>
          <a:effectLst>
            <a:outerShdw blurRad="254000" dist="127000" dir="2700000" algn="tl" rotWithShape="0">
              <a:prstClr val="black">
                <a:alpha val="40000"/>
              </a:prstClr>
            </a:outerShdw>
          </a:effectLst>
        </p:spPr>
        <p:txBody>
          <a:bodyPr anchor="ctr"/>
          <a:lstStyle/>
          <a:p>
            <a:pPr algn="ctr"/>
            <a:endParaRPr lang="zh-CN" altLang="en-US" sz="2000">
              <a:solidFill>
                <a:srgbClr val="00183C"/>
              </a:solidFill>
            </a:endParaRPr>
          </a:p>
        </p:txBody>
      </p:sp>
      <p:sp>
        <p:nvSpPr>
          <p:cNvPr id="15" name="PA_椭圆 19"/>
          <p:cNvSpPr>
            <a:spLocks noChangeArrowheads="1"/>
          </p:cNvSpPr>
          <p:nvPr>
            <p:custDataLst>
              <p:tags r:id="rId8"/>
            </p:custDataLst>
          </p:nvPr>
        </p:nvSpPr>
        <p:spPr bwMode="auto">
          <a:xfrm>
            <a:off x="7847630" y="2860740"/>
            <a:ext cx="100222" cy="100222"/>
          </a:xfrm>
          <a:prstGeom prst="ellipse">
            <a:avLst/>
          </a:prstGeom>
          <a:solidFill>
            <a:srgbClr val="002B4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6" name="TextBox 76"/>
          <p:cNvSpPr txBox="1"/>
          <p:nvPr/>
        </p:nvSpPr>
        <p:spPr>
          <a:xfrm>
            <a:off x="980416" y="1855775"/>
            <a:ext cx="5500619" cy="1200329"/>
          </a:xfrm>
          <a:prstGeom prst="rect">
            <a:avLst/>
          </a:prstGeom>
          <a:noFill/>
        </p:spPr>
        <p:txBody>
          <a:bodyPr wrap="square" rtlCol="0">
            <a:spAutoFit/>
          </a:bodyPr>
          <a:lstStyle/>
          <a:p>
            <a:r>
              <a:rPr lang="zh-CN" altLang="en-US" sz="7200" dirty="0">
                <a:solidFill>
                  <a:srgbClr val="002B41"/>
                </a:solidFill>
                <a:latin typeface="微软雅黑" panose="020B0503020204020204" pitchFamily="34" charset="-122"/>
                <a:ea typeface="微软雅黑" panose="020B0503020204020204" pitchFamily="34" charset="-122"/>
              </a:rPr>
              <a:t>感谢观看</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Line 16"/>
          <p:cNvSpPr>
            <a:spLocks noChangeShapeType="1"/>
          </p:cNvSpPr>
          <p:nvPr/>
        </p:nvSpPr>
        <p:spPr bwMode="auto">
          <a:xfrm flipH="1">
            <a:off x="3724539" y="-179684"/>
            <a:ext cx="4072921" cy="7040124"/>
          </a:xfrm>
          <a:prstGeom prst="line">
            <a:avLst/>
          </a:prstGeom>
          <a:noFill/>
          <a:ln w="7938" cap="flat">
            <a:solidFill>
              <a:srgbClr val="002B4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lumMod val="95000"/>
                </a:schemeClr>
              </a:solidFill>
            </a:endParaRPr>
          </a:p>
        </p:txBody>
      </p:sp>
      <p:sp>
        <p:nvSpPr>
          <p:cNvPr id="3" name="Line 18"/>
          <p:cNvSpPr>
            <a:spLocks noChangeShapeType="1"/>
          </p:cNvSpPr>
          <p:nvPr/>
        </p:nvSpPr>
        <p:spPr bwMode="auto">
          <a:xfrm flipH="1" flipV="1">
            <a:off x="1904214" y="-1"/>
            <a:ext cx="6243498" cy="6890832"/>
          </a:xfrm>
          <a:prstGeom prst="line">
            <a:avLst/>
          </a:prstGeom>
          <a:noFill/>
          <a:ln w="7938" cap="flat">
            <a:solidFill>
              <a:srgbClr val="002B4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lumMod val="95000"/>
                </a:schemeClr>
              </a:solidFill>
            </a:endParaRPr>
          </a:p>
        </p:txBody>
      </p:sp>
      <p:sp>
        <p:nvSpPr>
          <p:cNvPr id="4" name="Line 17"/>
          <p:cNvSpPr>
            <a:spLocks noChangeShapeType="1"/>
          </p:cNvSpPr>
          <p:nvPr/>
        </p:nvSpPr>
        <p:spPr bwMode="auto">
          <a:xfrm>
            <a:off x="0" y="2500664"/>
            <a:ext cx="12192000" cy="3271025"/>
          </a:xfrm>
          <a:prstGeom prst="line">
            <a:avLst/>
          </a:prstGeom>
          <a:noFill/>
          <a:ln w="7938" cap="flat">
            <a:solidFill>
              <a:srgbClr val="002B4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lumMod val="95000"/>
                </a:schemeClr>
              </a:solidFill>
            </a:endParaRPr>
          </a:p>
        </p:txBody>
      </p:sp>
      <p:sp>
        <p:nvSpPr>
          <p:cNvPr id="5" name="Freeform 5"/>
          <p:cNvSpPr/>
          <p:nvPr/>
        </p:nvSpPr>
        <p:spPr bwMode="auto">
          <a:xfrm>
            <a:off x="2335428" y="0"/>
            <a:ext cx="7521143" cy="6890833"/>
          </a:xfrm>
          <a:custGeom>
            <a:avLst/>
            <a:gdLst>
              <a:gd name="T0" fmla="*/ 1462 w 2332"/>
              <a:gd name="T1" fmla="*/ 0 h 3907"/>
              <a:gd name="T2" fmla="*/ 2332 w 2332"/>
              <a:gd name="T3" fmla="*/ 0 h 3907"/>
              <a:gd name="T4" fmla="*/ 2332 w 2332"/>
              <a:gd name="T5" fmla="*/ 3907 h 3907"/>
              <a:gd name="T6" fmla="*/ 0 w 2332"/>
              <a:gd name="T7" fmla="*/ 2595 h 3907"/>
              <a:gd name="T8" fmla="*/ 1462 w 2332"/>
              <a:gd name="T9" fmla="*/ 0 h 3907"/>
              <a:gd name="connsiteX0" fmla="*/ 4048 w 7779"/>
              <a:gd name="connsiteY0" fmla="*/ 0 h 10000"/>
              <a:gd name="connsiteX1" fmla="*/ 7779 w 7779"/>
              <a:gd name="connsiteY1" fmla="*/ 0 h 10000"/>
              <a:gd name="connsiteX2" fmla="*/ 7779 w 7779"/>
              <a:gd name="connsiteY2" fmla="*/ 10000 h 10000"/>
              <a:gd name="connsiteX3" fmla="*/ 0 w 7779"/>
              <a:gd name="connsiteY3" fmla="*/ 7610 h 10000"/>
              <a:gd name="connsiteX4" fmla="*/ 4048 w 7779"/>
              <a:gd name="connsiteY4" fmla="*/ 0 h 10000"/>
              <a:gd name="connsiteX0-1" fmla="*/ 5204 w 14475"/>
              <a:gd name="connsiteY0-2" fmla="*/ 0 h 9785"/>
              <a:gd name="connsiteX1-3" fmla="*/ 10000 w 14475"/>
              <a:gd name="connsiteY1-4" fmla="*/ 0 h 9785"/>
              <a:gd name="connsiteX2-5" fmla="*/ 14475 w 14475"/>
              <a:gd name="connsiteY2-6" fmla="*/ 9785 h 9785"/>
              <a:gd name="connsiteX3-7" fmla="*/ 0 w 14475"/>
              <a:gd name="connsiteY3-8" fmla="*/ 7610 h 9785"/>
              <a:gd name="connsiteX4-9" fmla="*/ 5204 w 14475"/>
              <a:gd name="connsiteY4-10" fmla="*/ 0 h 9785"/>
              <a:gd name="connsiteX0-11" fmla="*/ 5713 w 12118"/>
              <a:gd name="connsiteY0-12" fmla="*/ 0 h 10000"/>
              <a:gd name="connsiteX1-13" fmla="*/ 9026 w 12118"/>
              <a:gd name="connsiteY1-14" fmla="*/ 0 h 10000"/>
              <a:gd name="connsiteX2-15" fmla="*/ 12118 w 12118"/>
              <a:gd name="connsiteY2-16" fmla="*/ 10000 h 10000"/>
              <a:gd name="connsiteX3-17" fmla="*/ 0 w 12118"/>
              <a:gd name="connsiteY3-18" fmla="*/ 8114 h 10000"/>
              <a:gd name="connsiteX4-19" fmla="*/ 5713 w 12118"/>
              <a:gd name="connsiteY4-20" fmla="*/ 0 h 10000"/>
              <a:gd name="connsiteX0-21" fmla="*/ 6684 w 13089"/>
              <a:gd name="connsiteY0-22" fmla="*/ 0 h 10000"/>
              <a:gd name="connsiteX1-23" fmla="*/ 9997 w 13089"/>
              <a:gd name="connsiteY1-24" fmla="*/ 0 h 10000"/>
              <a:gd name="connsiteX2-25" fmla="*/ 13089 w 13089"/>
              <a:gd name="connsiteY2-26" fmla="*/ 10000 h 10000"/>
              <a:gd name="connsiteX3-27" fmla="*/ 0 w 13089"/>
              <a:gd name="connsiteY3-28" fmla="*/ 8173 h 10000"/>
              <a:gd name="connsiteX4-29" fmla="*/ 6684 w 13089"/>
              <a:gd name="connsiteY4-30" fmla="*/ 0 h 10000"/>
              <a:gd name="connsiteX0-31" fmla="*/ 2369 w 8774"/>
              <a:gd name="connsiteY0-32" fmla="*/ 0 h 10000"/>
              <a:gd name="connsiteX1-33" fmla="*/ 5682 w 8774"/>
              <a:gd name="connsiteY1-34" fmla="*/ 0 h 10000"/>
              <a:gd name="connsiteX2-35" fmla="*/ 8774 w 8774"/>
              <a:gd name="connsiteY2-36" fmla="*/ 10000 h 10000"/>
              <a:gd name="connsiteX3-37" fmla="*/ 0 w 8774"/>
              <a:gd name="connsiteY3-38" fmla="*/ 7222 h 10000"/>
              <a:gd name="connsiteX4-39" fmla="*/ 2369 w 8774"/>
              <a:gd name="connsiteY4-40" fmla="*/ 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774" h="10000">
                <a:moveTo>
                  <a:pt x="2369" y="0"/>
                </a:moveTo>
                <a:lnTo>
                  <a:pt x="5682" y="0"/>
                </a:lnTo>
                <a:lnTo>
                  <a:pt x="8774" y="10000"/>
                </a:lnTo>
                <a:lnTo>
                  <a:pt x="0" y="7222"/>
                </a:lnTo>
                <a:lnTo>
                  <a:pt x="2369" y="0"/>
                </a:lnTo>
                <a:close/>
              </a:path>
            </a:pathLst>
          </a:custGeom>
          <a:solidFill>
            <a:srgbClr val="002B41"/>
          </a:solidFill>
          <a:ln w="28575">
            <a:noFill/>
          </a:ln>
          <a:effectLst>
            <a:outerShdw blurRad="254000" dist="127000" dir="2700000" algn="tl" rotWithShape="0">
              <a:prstClr val="black">
                <a:alpha val="40000"/>
              </a:prstClr>
            </a:outerShdw>
          </a:effectLst>
        </p:spPr>
        <p:txBody>
          <a:bodyPr anchor="ctr"/>
          <a:lstStyle/>
          <a:p>
            <a:pPr algn="ctr"/>
            <a:endParaRPr lang="zh-CN" altLang="en-US" sz="2000">
              <a:solidFill>
                <a:schemeClr val="bg1">
                  <a:lumMod val="95000"/>
                </a:schemeClr>
              </a:solidFill>
              <a:latin typeface="Calibri" panose="020F0502020204030204" pitchFamily="34" charset="0"/>
              <a:ea typeface="宋体" panose="02010600030101010101" pitchFamily="2" charset="-122"/>
            </a:endParaRPr>
          </a:p>
        </p:txBody>
      </p:sp>
      <p:sp>
        <p:nvSpPr>
          <p:cNvPr id="6" name="TextBox 76"/>
          <p:cNvSpPr txBox="1"/>
          <p:nvPr/>
        </p:nvSpPr>
        <p:spPr>
          <a:xfrm>
            <a:off x="4464784" y="1992830"/>
            <a:ext cx="3262432" cy="1015663"/>
          </a:xfrm>
          <a:prstGeom prst="rect">
            <a:avLst/>
          </a:prstGeom>
          <a:noFill/>
          <a:effectLst/>
        </p:spPr>
        <p:txBody>
          <a:bodyPr wrap="none" rtlCol="0">
            <a:spAutoFit/>
          </a:bodyPr>
          <a:lstStyle/>
          <a:p>
            <a:pPr algn="ctr"/>
            <a:r>
              <a:rPr lang="zh-CN" altLang="en-US" sz="6000" dirty="0">
                <a:solidFill>
                  <a:schemeClr val="bg1">
                    <a:lumMod val="95000"/>
                  </a:schemeClr>
                </a:solidFill>
                <a:latin typeface="微软雅黑" panose="020B0503020204020204" pitchFamily="34" charset="-122"/>
                <a:ea typeface="微软雅黑" panose="020B0503020204020204" pitchFamily="34" charset="-122"/>
              </a:rPr>
              <a:t>第一部分</a:t>
            </a:r>
          </a:p>
        </p:txBody>
      </p:sp>
      <p:sp>
        <p:nvSpPr>
          <p:cNvPr id="9" name="TextBox 76"/>
          <p:cNvSpPr txBox="1"/>
          <p:nvPr/>
        </p:nvSpPr>
        <p:spPr>
          <a:xfrm>
            <a:off x="4323047" y="3028180"/>
            <a:ext cx="3545903" cy="1015663"/>
          </a:xfrm>
          <a:prstGeom prst="rect">
            <a:avLst/>
          </a:prstGeom>
          <a:noFill/>
          <a:effectLst/>
        </p:spPr>
        <p:txBody>
          <a:bodyPr wrap="square" rtlCol="0">
            <a:spAutoFit/>
          </a:bodyPr>
          <a:lstStyle/>
          <a:p>
            <a:pPr algn="ctr"/>
            <a:r>
              <a:rPr lang="zh-CN" altLang="en-US" sz="6000" dirty="0">
                <a:solidFill>
                  <a:schemeClr val="bg1">
                    <a:lumMod val="95000"/>
                  </a:schemeClr>
                </a:solidFill>
                <a:latin typeface="微软雅黑" panose="020B0503020204020204" pitchFamily="34" charset="-122"/>
                <a:ea typeface="微软雅黑" panose="020B0503020204020204" pitchFamily="34" charset="-122"/>
              </a:rPr>
              <a:t>产品背景</a:t>
            </a:r>
          </a:p>
        </p:txBody>
      </p:sp>
      <p:pic>
        <p:nvPicPr>
          <p:cNvPr id="12" name="图片 11">
            <a:extLst>
              <a:ext uri="{FF2B5EF4-FFF2-40B4-BE49-F238E27FC236}">
                <a16:creationId xmlns:a16="http://schemas.microsoft.com/office/drawing/2014/main" id="{3175D2C1-6BA3-4E63-A391-A070EBEC7A2A}"/>
              </a:ext>
            </a:extLst>
          </p:cNvPr>
          <p:cNvPicPr>
            <a:picLocks noChangeAspect="1"/>
          </p:cNvPicPr>
          <p:nvPr/>
        </p:nvPicPr>
        <p:blipFill>
          <a:blip r:embed="rId2" cstate="print">
            <a:alphaModFix amt="80000"/>
            <a:extLst>
              <a:ext uri="{28A0092B-C50C-407E-A947-70E740481C1C}">
                <a14:useLocalDpi xmlns:a14="http://schemas.microsoft.com/office/drawing/2010/main" val="0"/>
              </a:ext>
            </a:extLst>
          </a:blip>
          <a:stretch>
            <a:fillRect/>
          </a:stretch>
        </p:blipFill>
        <p:spPr>
          <a:xfrm>
            <a:off x="10640568" y="9526"/>
            <a:ext cx="1551431" cy="653230"/>
          </a:xfrm>
          <a:prstGeom prst="rect">
            <a:avLst/>
          </a:prstGeom>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extBox 76"/>
          <p:cNvSpPr txBox="1"/>
          <p:nvPr/>
        </p:nvSpPr>
        <p:spPr>
          <a:xfrm>
            <a:off x="409433" y="-13281"/>
            <a:ext cx="1826141" cy="584775"/>
          </a:xfrm>
          <a:prstGeom prst="rect">
            <a:avLst/>
          </a:prstGeom>
          <a:noFill/>
        </p:spPr>
        <p:txBody>
          <a:bodyPr wrap="none" rtlCol="0">
            <a:spAutoFit/>
          </a:bodyPr>
          <a:lstStyle/>
          <a:p>
            <a:r>
              <a:rPr lang="zh-CN" altLang="en-US" sz="3200" dirty="0">
                <a:solidFill>
                  <a:srgbClr val="002B41"/>
                </a:solidFill>
                <a:latin typeface="微软雅黑" panose="020B0503020204020204" pitchFamily="34" charset="-122"/>
                <a:ea typeface="微软雅黑" panose="020B0503020204020204" pitchFamily="34" charset="-122"/>
              </a:rPr>
              <a:t>产品背景</a:t>
            </a:r>
          </a:p>
        </p:txBody>
      </p:sp>
      <p:sp>
        <p:nvSpPr>
          <p:cNvPr id="4" name="Freeform 5"/>
          <p:cNvSpPr/>
          <p:nvPr/>
        </p:nvSpPr>
        <p:spPr bwMode="auto">
          <a:xfrm flipH="1">
            <a:off x="0" y="-13281"/>
            <a:ext cx="409433" cy="832147"/>
          </a:xfrm>
          <a:custGeom>
            <a:avLst/>
            <a:gdLst>
              <a:gd name="T0" fmla="*/ 1462 w 2332"/>
              <a:gd name="T1" fmla="*/ 0 h 3907"/>
              <a:gd name="T2" fmla="*/ 2332 w 2332"/>
              <a:gd name="T3" fmla="*/ 0 h 3907"/>
              <a:gd name="T4" fmla="*/ 2332 w 2332"/>
              <a:gd name="T5" fmla="*/ 3907 h 3907"/>
              <a:gd name="T6" fmla="*/ 0 w 2332"/>
              <a:gd name="T7" fmla="*/ 2595 h 3907"/>
              <a:gd name="T8" fmla="*/ 1462 w 2332"/>
              <a:gd name="T9" fmla="*/ 0 h 3907"/>
            </a:gdLst>
            <a:ahLst/>
            <a:cxnLst>
              <a:cxn ang="0">
                <a:pos x="T0" y="T1"/>
              </a:cxn>
              <a:cxn ang="0">
                <a:pos x="T2" y="T3"/>
              </a:cxn>
              <a:cxn ang="0">
                <a:pos x="T4" y="T5"/>
              </a:cxn>
              <a:cxn ang="0">
                <a:pos x="T6" y="T7"/>
              </a:cxn>
              <a:cxn ang="0">
                <a:pos x="T8" y="T9"/>
              </a:cxn>
            </a:cxnLst>
            <a:rect l="0" t="0" r="r" b="b"/>
            <a:pathLst>
              <a:path w="2332" h="3907">
                <a:moveTo>
                  <a:pt x="1462" y="0"/>
                </a:moveTo>
                <a:lnTo>
                  <a:pt x="2332" y="0"/>
                </a:lnTo>
                <a:lnTo>
                  <a:pt x="2332" y="3907"/>
                </a:lnTo>
                <a:lnTo>
                  <a:pt x="0" y="2595"/>
                </a:lnTo>
                <a:lnTo>
                  <a:pt x="1462" y="0"/>
                </a:lnTo>
                <a:close/>
              </a:path>
            </a:pathLst>
          </a:custGeom>
          <a:solidFill>
            <a:srgbClr val="002B41"/>
          </a:solidFill>
          <a:ln w="28575">
            <a:noFill/>
          </a:ln>
          <a:effectLst>
            <a:outerShdw blurRad="254000" dist="127000" dir="2700000" algn="tl" rotWithShape="0">
              <a:prstClr val="black">
                <a:alpha val="40000"/>
              </a:prstClr>
            </a:outerShdw>
          </a:effectLst>
        </p:spPr>
        <p:txBody>
          <a:bodyPr anchor="ctr"/>
          <a:lstStyle/>
          <a:p>
            <a:pPr algn="ctr"/>
            <a:endParaRPr lang="zh-CN" altLang="en-US" sz="2000">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18" name="Group 11">
            <a:extLst>
              <a:ext uri="{FF2B5EF4-FFF2-40B4-BE49-F238E27FC236}">
                <a16:creationId xmlns:a16="http://schemas.microsoft.com/office/drawing/2014/main" id="{F1378EE4-BC27-4999-A56D-5938C30C8456}"/>
              </a:ext>
            </a:extLst>
          </p:cNvPr>
          <p:cNvGrpSpPr/>
          <p:nvPr/>
        </p:nvGrpSpPr>
        <p:grpSpPr>
          <a:xfrm>
            <a:off x="7555209" y="3403666"/>
            <a:ext cx="2385939" cy="268545"/>
            <a:chOff x="7163516" y="3227357"/>
            <a:chExt cx="2262348" cy="254634"/>
          </a:xfrm>
          <a:solidFill>
            <a:srgbClr val="1B2F47"/>
          </a:solidFill>
        </p:grpSpPr>
        <p:sp>
          <p:nvSpPr>
            <p:cNvPr id="19" name="Rectangle 51">
              <a:extLst>
                <a:ext uri="{FF2B5EF4-FFF2-40B4-BE49-F238E27FC236}">
                  <a16:creationId xmlns:a16="http://schemas.microsoft.com/office/drawing/2014/main" id="{35CAB9BF-DBE0-4490-93AF-D421ED8DBFF0}"/>
                </a:ext>
              </a:extLst>
            </p:cNvPr>
            <p:cNvSpPr/>
            <p:nvPr/>
          </p:nvSpPr>
          <p:spPr>
            <a:xfrm>
              <a:off x="7163516" y="3300674"/>
              <a:ext cx="2097777" cy="108000"/>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just">
                <a:lnSpc>
                  <a:spcPct val="120000"/>
                </a:lnSpc>
                <a:spcBef>
                  <a:spcPts val="0"/>
                </a:spcBef>
                <a:spcAft>
                  <a:spcPts val="0"/>
                </a:spcAft>
              </a:pPr>
              <a:endParaRPr lang="id-ID" sz="800" b="1">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0" name="Oval 57">
              <a:extLst>
                <a:ext uri="{FF2B5EF4-FFF2-40B4-BE49-F238E27FC236}">
                  <a16:creationId xmlns:a16="http://schemas.microsoft.com/office/drawing/2014/main" id="{7D59E9A1-9D8C-49DA-B3F0-768094063D48}"/>
                </a:ext>
              </a:extLst>
            </p:cNvPr>
            <p:cNvSpPr/>
            <p:nvPr/>
          </p:nvSpPr>
          <p:spPr>
            <a:xfrm>
              <a:off x="9171230" y="3227357"/>
              <a:ext cx="254634" cy="254634"/>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just">
                <a:lnSpc>
                  <a:spcPct val="120000"/>
                </a:lnSpc>
                <a:spcBef>
                  <a:spcPts val="0"/>
                </a:spcBef>
                <a:spcAft>
                  <a:spcPts val="0"/>
                </a:spcAft>
              </a:pPr>
              <a:endParaRPr lang="id-ID" sz="800" b="1">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27" name="Oval 60">
            <a:extLst>
              <a:ext uri="{FF2B5EF4-FFF2-40B4-BE49-F238E27FC236}">
                <a16:creationId xmlns:a16="http://schemas.microsoft.com/office/drawing/2014/main" id="{1B054AE4-F0D1-469C-9C89-B77242DCA6AC}"/>
              </a:ext>
            </a:extLst>
          </p:cNvPr>
          <p:cNvSpPr>
            <a:spLocks noChangeAspect="1"/>
          </p:cNvSpPr>
          <p:nvPr/>
        </p:nvSpPr>
        <p:spPr>
          <a:xfrm>
            <a:off x="4413151" y="1177326"/>
            <a:ext cx="1777145" cy="1777145"/>
          </a:xfrm>
          <a:prstGeom prst="ellipse">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lnSpc>
                <a:spcPct val="120000"/>
              </a:lnSpc>
              <a:spcBef>
                <a:spcPts val="0"/>
              </a:spcBef>
              <a:spcAft>
                <a:spcPts val="0"/>
              </a:spcAft>
            </a:pPr>
            <a:r>
              <a:rPr lang="zh-CN" altLang="en-US" sz="2400" b="1"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rPr>
              <a:t>报关</a:t>
            </a:r>
            <a:endParaRPr lang="en-US" altLang="zh-CN" sz="2400" b="1"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2" name="Oval 63">
            <a:extLst>
              <a:ext uri="{FF2B5EF4-FFF2-40B4-BE49-F238E27FC236}">
                <a16:creationId xmlns:a16="http://schemas.microsoft.com/office/drawing/2014/main" id="{24197F9B-28C5-4776-B68F-A2E8406010C4}"/>
              </a:ext>
            </a:extLst>
          </p:cNvPr>
          <p:cNvSpPr>
            <a:spLocks noChangeAspect="1"/>
          </p:cNvSpPr>
          <p:nvPr/>
        </p:nvSpPr>
        <p:spPr>
          <a:xfrm>
            <a:off x="6668511" y="1165582"/>
            <a:ext cx="1773394" cy="1800635"/>
          </a:xfrm>
          <a:prstGeom prst="ellipse">
            <a:avLst/>
          </a:prstGeom>
          <a:solidFill>
            <a:srgbClr val="1B2F47"/>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lnSpc>
                <a:spcPct val="120000"/>
              </a:lnSpc>
              <a:spcBef>
                <a:spcPts val="0"/>
              </a:spcBef>
              <a:spcAft>
                <a:spcPts val="0"/>
              </a:spcAft>
            </a:pPr>
            <a:r>
              <a:rPr lang="zh-CN" altLang="en-US" sz="2400" b="1"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rPr>
              <a:t>缴税</a:t>
            </a:r>
            <a:endParaRPr lang="en-US" altLang="zh-CN" sz="2400" b="1"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3" name="Oval 66">
            <a:extLst>
              <a:ext uri="{FF2B5EF4-FFF2-40B4-BE49-F238E27FC236}">
                <a16:creationId xmlns:a16="http://schemas.microsoft.com/office/drawing/2014/main" id="{6C96555B-E07D-4160-A60B-6DD182DB74A2}"/>
              </a:ext>
            </a:extLst>
          </p:cNvPr>
          <p:cNvSpPr>
            <a:spLocks noChangeAspect="1"/>
          </p:cNvSpPr>
          <p:nvPr/>
        </p:nvSpPr>
        <p:spPr>
          <a:xfrm>
            <a:off x="8888239" y="1109816"/>
            <a:ext cx="1837272" cy="1837272"/>
          </a:xfrm>
          <a:prstGeom prst="ellipse">
            <a:avLst/>
          </a:prstGeom>
          <a:solidFill>
            <a:srgbClr val="1B2F47"/>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lnSpc>
                <a:spcPct val="120000"/>
              </a:lnSpc>
              <a:spcBef>
                <a:spcPts val="0"/>
              </a:spcBef>
              <a:spcAft>
                <a:spcPts val="0"/>
              </a:spcAft>
            </a:pPr>
            <a:r>
              <a:rPr lang="zh-CN" altLang="en-US" sz="2400" b="1"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rPr>
              <a:t>通关</a:t>
            </a:r>
            <a:endParaRPr lang="en-US" altLang="zh-CN" sz="2400" b="1"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34" name="Group 10">
            <a:extLst>
              <a:ext uri="{FF2B5EF4-FFF2-40B4-BE49-F238E27FC236}">
                <a16:creationId xmlns:a16="http://schemas.microsoft.com/office/drawing/2014/main" id="{8E7589D2-3BCE-49B8-8C22-01380DD18C25}"/>
              </a:ext>
            </a:extLst>
          </p:cNvPr>
          <p:cNvGrpSpPr/>
          <p:nvPr/>
        </p:nvGrpSpPr>
        <p:grpSpPr>
          <a:xfrm>
            <a:off x="7555209" y="4044443"/>
            <a:ext cx="2385939" cy="268545"/>
            <a:chOff x="7163516" y="3834942"/>
            <a:chExt cx="2262348" cy="254634"/>
          </a:xfrm>
          <a:solidFill>
            <a:srgbClr val="1B2F47"/>
          </a:solidFill>
        </p:grpSpPr>
        <p:sp>
          <p:nvSpPr>
            <p:cNvPr id="35" name="Rectangle 72">
              <a:extLst>
                <a:ext uri="{FF2B5EF4-FFF2-40B4-BE49-F238E27FC236}">
                  <a16:creationId xmlns:a16="http://schemas.microsoft.com/office/drawing/2014/main" id="{5689AFA2-2BB6-4872-8773-EE7B76EEFCCA}"/>
                </a:ext>
              </a:extLst>
            </p:cNvPr>
            <p:cNvSpPr/>
            <p:nvPr/>
          </p:nvSpPr>
          <p:spPr>
            <a:xfrm>
              <a:off x="7163516" y="3908259"/>
              <a:ext cx="2097777" cy="108000"/>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just">
                <a:lnSpc>
                  <a:spcPct val="120000"/>
                </a:lnSpc>
                <a:spcBef>
                  <a:spcPts val="0"/>
                </a:spcBef>
                <a:spcAft>
                  <a:spcPts val="0"/>
                </a:spcAft>
              </a:pPr>
              <a:endParaRPr lang="id-ID" sz="800" b="1">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6" name="Oval 78">
              <a:extLst>
                <a:ext uri="{FF2B5EF4-FFF2-40B4-BE49-F238E27FC236}">
                  <a16:creationId xmlns:a16="http://schemas.microsoft.com/office/drawing/2014/main" id="{D723BC47-2BA7-48AC-A576-C2DF9DF4EDCC}"/>
                </a:ext>
              </a:extLst>
            </p:cNvPr>
            <p:cNvSpPr/>
            <p:nvPr/>
          </p:nvSpPr>
          <p:spPr>
            <a:xfrm>
              <a:off x="9171230" y="3834942"/>
              <a:ext cx="254634" cy="254634"/>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just">
                <a:lnSpc>
                  <a:spcPct val="120000"/>
                </a:lnSpc>
                <a:spcBef>
                  <a:spcPts val="0"/>
                </a:spcBef>
                <a:spcAft>
                  <a:spcPts val="0"/>
                </a:spcAft>
              </a:pPr>
              <a:endParaRPr lang="id-ID" sz="800" b="1">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37" name="Oval 81">
            <a:extLst>
              <a:ext uri="{FF2B5EF4-FFF2-40B4-BE49-F238E27FC236}">
                <a16:creationId xmlns:a16="http://schemas.microsoft.com/office/drawing/2014/main" id="{9B10955E-97DE-4220-BF88-9B861DE1848B}"/>
              </a:ext>
            </a:extLst>
          </p:cNvPr>
          <p:cNvSpPr>
            <a:spLocks noChangeAspect="1"/>
          </p:cNvSpPr>
          <p:nvPr/>
        </p:nvSpPr>
        <p:spPr>
          <a:xfrm>
            <a:off x="4413151" y="4702429"/>
            <a:ext cx="1722208" cy="1722208"/>
          </a:xfrm>
          <a:prstGeom prst="ellipse">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lnSpc>
                <a:spcPct val="120000"/>
              </a:lnSpc>
              <a:spcBef>
                <a:spcPts val="0"/>
              </a:spcBef>
              <a:spcAft>
                <a:spcPts val="0"/>
              </a:spcAft>
            </a:pPr>
            <a:r>
              <a:rPr lang="zh-CN" altLang="en-US" sz="2400" b="1"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rPr>
              <a:t>报关</a:t>
            </a:r>
            <a:endParaRPr lang="en-US" altLang="zh-CN" sz="2400" b="1"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8" name="Oval 84">
            <a:extLst>
              <a:ext uri="{FF2B5EF4-FFF2-40B4-BE49-F238E27FC236}">
                <a16:creationId xmlns:a16="http://schemas.microsoft.com/office/drawing/2014/main" id="{C98B3BDC-1F3A-4222-9F23-981994E7B360}"/>
              </a:ext>
            </a:extLst>
          </p:cNvPr>
          <p:cNvSpPr>
            <a:spLocks noChangeAspect="1"/>
          </p:cNvSpPr>
          <p:nvPr/>
        </p:nvSpPr>
        <p:spPr>
          <a:xfrm>
            <a:off x="6719697" y="4689027"/>
            <a:ext cx="1722208" cy="1722208"/>
          </a:xfrm>
          <a:prstGeom prst="ellipse">
            <a:avLst/>
          </a:prstGeom>
          <a:solidFill>
            <a:srgbClr val="1B2F47"/>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lnSpc>
                <a:spcPct val="120000"/>
              </a:lnSpc>
              <a:spcBef>
                <a:spcPts val="0"/>
              </a:spcBef>
              <a:spcAft>
                <a:spcPts val="0"/>
              </a:spcAft>
            </a:pPr>
            <a:r>
              <a:rPr lang="zh-CN" altLang="en-US" sz="2400" b="1"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rPr>
              <a:t>保函</a:t>
            </a:r>
            <a:endParaRPr lang="en-US" sz="2400" b="1"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9" name="Oval 87">
            <a:extLst>
              <a:ext uri="{FF2B5EF4-FFF2-40B4-BE49-F238E27FC236}">
                <a16:creationId xmlns:a16="http://schemas.microsoft.com/office/drawing/2014/main" id="{F9BC5824-7CAF-4CCA-A46B-B476A05B218B}"/>
              </a:ext>
            </a:extLst>
          </p:cNvPr>
          <p:cNvSpPr>
            <a:spLocks noChangeAspect="1"/>
          </p:cNvSpPr>
          <p:nvPr/>
        </p:nvSpPr>
        <p:spPr>
          <a:xfrm>
            <a:off x="8970786" y="4643587"/>
            <a:ext cx="1754725" cy="1754725"/>
          </a:xfrm>
          <a:prstGeom prst="ellipse">
            <a:avLst/>
          </a:prstGeom>
          <a:solidFill>
            <a:srgbClr val="1B2F47"/>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lvl="0" algn="ctr">
              <a:lnSpc>
                <a:spcPct val="120000"/>
              </a:lnSpc>
              <a:spcBef>
                <a:spcPts val="0"/>
              </a:spcBef>
              <a:spcAft>
                <a:spcPts val="0"/>
              </a:spcAft>
            </a:pPr>
            <a:r>
              <a:rPr lang="zh-CN" altLang="en-US" sz="2400" b="1"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rPr>
              <a:t>通关</a:t>
            </a:r>
            <a:endParaRPr lang="en-US" sz="2400" b="1"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40" name="Group 6">
            <a:extLst>
              <a:ext uri="{FF2B5EF4-FFF2-40B4-BE49-F238E27FC236}">
                <a16:creationId xmlns:a16="http://schemas.microsoft.com/office/drawing/2014/main" id="{409EB68A-A874-4488-BC30-AD5F11F7A8FC}"/>
              </a:ext>
            </a:extLst>
          </p:cNvPr>
          <p:cNvGrpSpPr/>
          <p:nvPr/>
        </p:nvGrpSpPr>
        <p:grpSpPr>
          <a:xfrm>
            <a:off x="5303542" y="3403666"/>
            <a:ext cx="2385939" cy="268545"/>
            <a:chOff x="5028485" y="3227357"/>
            <a:chExt cx="2262348" cy="254634"/>
          </a:xfrm>
          <a:solidFill>
            <a:srgbClr val="1B2F47"/>
          </a:solidFill>
        </p:grpSpPr>
        <p:sp>
          <p:nvSpPr>
            <p:cNvPr id="41" name="Rectangle 50">
              <a:extLst>
                <a:ext uri="{FF2B5EF4-FFF2-40B4-BE49-F238E27FC236}">
                  <a16:creationId xmlns:a16="http://schemas.microsoft.com/office/drawing/2014/main" id="{1AA89FB4-9FC6-48A4-8F0C-6FB36D75004B}"/>
                </a:ext>
              </a:extLst>
            </p:cNvPr>
            <p:cNvSpPr/>
            <p:nvPr/>
          </p:nvSpPr>
          <p:spPr>
            <a:xfrm>
              <a:off x="5028485" y="3300674"/>
              <a:ext cx="2097777" cy="108000"/>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just">
                <a:lnSpc>
                  <a:spcPct val="120000"/>
                </a:lnSpc>
                <a:spcBef>
                  <a:spcPts val="0"/>
                </a:spcBef>
                <a:spcAft>
                  <a:spcPts val="0"/>
                </a:spcAft>
              </a:pPr>
              <a:endParaRPr lang="id-ID" sz="800" b="1">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2" name="Oval 56">
              <a:extLst>
                <a:ext uri="{FF2B5EF4-FFF2-40B4-BE49-F238E27FC236}">
                  <a16:creationId xmlns:a16="http://schemas.microsoft.com/office/drawing/2014/main" id="{F9EB7E19-FFAE-4D1E-B810-D516DCDD31E5}"/>
                </a:ext>
              </a:extLst>
            </p:cNvPr>
            <p:cNvSpPr/>
            <p:nvPr/>
          </p:nvSpPr>
          <p:spPr>
            <a:xfrm>
              <a:off x="7036199" y="3227357"/>
              <a:ext cx="254634" cy="254634"/>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just">
                <a:lnSpc>
                  <a:spcPct val="120000"/>
                </a:lnSpc>
                <a:spcBef>
                  <a:spcPts val="0"/>
                </a:spcBef>
                <a:spcAft>
                  <a:spcPts val="0"/>
                </a:spcAft>
              </a:pPr>
              <a:endParaRPr lang="id-ID" sz="800" b="1">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43" name="Group 9">
            <a:extLst>
              <a:ext uri="{FF2B5EF4-FFF2-40B4-BE49-F238E27FC236}">
                <a16:creationId xmlns:a16="http://schemas.microsoft.com/office/drawing/2014/main" id="{503349E1-3D2F-4184-B561-490A2E62474F}"/>
              </a:ext>
            </a:extLst>
          </p:cNvPr>
          <p:cNvGrpSpPr/>
          <p:nvPr/>
        </p:nvGrpSpPr>
        <p:grpSpPr>
          <a:xfrm>
            <a:off x="5303542" y="4044443"/>
            <a:ext cx="2385939" cy="268545"/>
            <a:chOff x="5028485" y="3834942"/>
            <a:chExt cx="2262348" cy="254634"/>
          </a:xfrm>
          <a:solidFill>
            <a:srgbClr val="1B2F47"/>
          </a:solidFill>
        </p:grpSpPr>
        <p:sp>
          <p:nvSpPr>
            <p:cNvPr id="44" name="Rectangle 71">
              <a:extLst>
                <a:ext uri="{FF2B5EF4-FFF2-40B4-BE49-F238E27FC236}">
                  <a16:creationId xmlns:a16="http://schemas.microsoft.com/office/drawing/2014/main" id="{A9CF324D-EF7F-4E43-88DF-DA9D1E48A88F}"/>
                </a:ext>
              </a:extLst>
            </p:cNvPr>
            <p:cNvSpPr/>
            <p:nvPr/>
          </p:nvSpPr>
          <p:spPr>
            <a:xfrm>
              <a:off x="5028485" y="3908259"/>
              <a:ext cx="2097777" cy="108000"/>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just">
                <a:lnSpc>
                  <a:spcPct val="120000"/>
                </a:lnSpc>
                <a:spcBef>
                  <a:spcPts val="0"/>
                </a:spcBef>
                <a:spcAft>
                  <a:spcPts val="0"/>
                </a:spcAft>
              </a:pPr>
              <a:endParaRPr lang="id-ID" sz="800" b="1">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5" name="Oval 77">
              <a:extLst>
                <a:ext uri="{FF2B5EF4-FFF2-40B4-BE49-F238E27FC236}">
                  <a16:creationId xmlns:a16="http://schemas.microsoft.com/office/drawing/2014/main" id="{72873450-6FD1-4064-BDB0-DA1A7C08C471}"/>
                </a:ext>
              </a:extLst>
            </p:cNvPr>
            <p:cNvSpPr/>
            <p:nvPr/>
          </p:nvSpPr>
          <p:spPr>
            <a:xfrm>
              <a:off x="7036199" y="3834942"/>
              <a:ext cx="254634" cy="254634"/>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just">
                <a:lnSpc>
                  <a:spcPct val="120000"/>
                </a:lnSpc>
                <a:spcBef>
                  <a:spcPts val="0"/>
                </a:spcBef>
                <a:spcAft>
                  <a:spcPts val="0"/>
                </a:spcAft>
              </a:pPr>
              <a:endParaRPr lang="id-ID" sz="800" b="1">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46" name="Group 4">
            <a:extLst>
              <a:ext uri="{FF2B5EF4-FFF2-40B4-BE49-F238E27FC236}">
                <a16:creationId xmlns:a16="http://schemas.microsoft.com/office/drawing/2014/main" id="{181DC3AC-9DBF-4B2E-B5E0-0733F99BAC56}"/>
              </a:ext>
            </a:extLst>
          </p:cNvPr>
          <p:cNvGrpSpPr/>
          <p:nvPr/>
        </p:nvGrpSpPr>
        <p:grpSpPr>
          <a:xfrm>
            <a:off x="3135448" y="3403666"/>
            <a:ext cx="2302366" cy="268545"/>
            <a:chOff x="2972698" y="3227357"/>
            <a:chExt cx="2183104" cy="254634"/>
          </a:xfrm>
          <a:solidFill>
            <a:srgbClr val="002B41"/>
          </a:solidFill>
        </p:grpSpPr>
        <p:sp>
          <p:nvSpPr>
            <p:cNvPr id="47" name="Rectangle 53">
              <a:extLst>
                <a:ext uri="{FF2B5EF4-FFF2-40B4-BE49-F238E27FC236}">
                  <a16:creationId xmlns:a16="http://schemas.microsoft.com/office/drawing/2014/main" id="{2C0C9C72-8F03-4C85-ABBD-89996C214BA2}"/>
                </a:ext>
              </a:extLst>
            </p:cNvPr>
            <p:cNvSpPr/>
            <p:nvPr/>
          </p:nvSpPr>
          <p:spPr>
            <a:xfrm>
              <a:off x="2972698" y="3300674"/>
              <a:ext cx="2097777" cy="108000"/>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just">
                <a:lnSpc>
                  <a:spcPct val="120000"/>
                </a:lnSpc>
                <a:spcBef>
                  <a:spcPts val="0"/>
                </a:spcBef>
                <a:spcAft>
                  <a:spcPts val="0"/>
                </a:spcAft>
              </a:pPr>
              <a:endParaRPr lang="id-ID" sz="800">
                <a:solidFill>
                  <a:schemeClr val="accent1">
                    <a:lumMod val="7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8" name="Oval 54">
              <a:extLst>
                <a:ext uri="{FF2B5EF4-FFF2-40B4-BE49-F238E27FC236}">
                  <a16:creationId xmlns:a16="http://schemas.microsoft.com/office/drawing/2014/main" id="{C8B22E39-002B-48E6-990E-7EB225FB87AB}"/>
                </a:ext>
              </a:extLst>
            </p:cNvPr>
            <p:cNvSpPr/>
            <p:nvPr/>
          </p:nvSpPr>
          <p:spPr>
            <a:xfrm>
              <a:off x="4901168" y="3227357"/>
              <a:ext cx="254634" cy="254634"/>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just">
                <a:lnSpc>
                  <a:spcPct val="120000"/>
                </a:lnSpc>
                <a:spcBef>
                  <a:spcPts val="0"/>
                </a:spcBef>
                <a:spcAft>
                  <a:spcPts val="0"/>
                </a:spcAft>
              </a:pPr>
              <a:endParaRPr lang="id-ID" sz="800">
                <a:solidFill>
                  <a:schemeClr val="accent1">
                    <a:lumMod val="7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49" name="Group 5">
            <a:extLst>
              <a:ext uri="{FF2B5EF4-FFF2-40B4-BE49-F238E27FC236}">
                <a16:creationId xmlns:a16="http://schemas.microsoft.com/office/drawing/2014/main" id="{A7250FA6-509A-432E-B5B5-06D6CFD01BE6}"/>
              </a:ext>
            </a:extLst>
          </p:cNvPr>
          <p:cNvGrpSpPr/>
          <p:nvPr/>
        </p:nvGrpSpPr>
        <p:grpSpPr>
          <a:xfrm>
            <a:off x="3135448" y="4044443"/>
            <a:ext cx="2302366" cy="268545"/>
            <a:chOff x="2972698" y="3834942"/>
            <a:chExt cx="2183104" cy="254634"/>
          </a:xfrm>
          <a:solidFill>
            <a:srgbClr val="002B41"/>
          </a:solidFill>
        </p:grpSpPr>
        <p:sp>
          <p:nvSpPr>
            <p:cNvPr id="50" name="Rectangle 74">
              <a:extLst>
                <a:ext uri="{FF2B5EF4-FFF2-40B4-BE49-F238E27FC236}">
                  <a16:creationId xmlns:a16="http://schemas.microsoft.com/office/drawing/2014/main" id="{385FEBAF-64E6-43CC-8069-BB7C4AB17446}"/>
                </a:ext>
              </a:extLst>
            </p:cNvPr>
            <p:cNvSpPr/>
            <p:nvPr/>
          </p:nvSpPr>
          <p:spPr>
            <a:xfrm>
              <a:off x="2972698" y="3908259"/>
              <a:ext cx="2097777" cy="108000"/>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just">
                <a:lnSpc>
                  <a:spcPct val="120000"/>
                </a:lnSpc>
                <a:spcBef>
                  <a:spcPts val="0"/>
                </a:spcBef>
                <a:spcAft>
                  <a:spcPts val="0"/>
                </a:spcAft>
              </a:pPr>
              <a:endParaRPr lang="id-ID"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1" name="Oval 75">
              <a:extLst>
                <a:ext uri="{FF2B5EF4-FFF2-40B4-BE49-F238E27FC236}">
                  <a16:creationId xmlns:a16="http://schemas.microsoft.com/office/drawing/2014/main" id="{CB2BA367-3258-4996-80D6-21CFA748B2AA}"/>
                </a:ext>
              </a:extLst>
            </p:cNvPr>
            <p:cNvSpPr/>
            <p:nvPr/>
          </p:nvSpPr>
          <p:spPr>
            <a:xfrm>
              <a:off x="4901168" y="3834942"/>
              <a:ext cx="254634" cy="254634"/>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just">
                <a:lnSpc>
                  <a:spcPct val="120000"/>
                </a:lnSpc>
                <a:spcBef>
                  <a:spcPts val="0"/>
                </a:spcBef>
                <a:spcAft>
                  <a:spcPts val="0"/>
                </a:spcAft>
              </a:pPr>
              <a:endParaRPr lang="id-ID" sz="800">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52" name="文本框 51">
            <a:extLst>
              <a:ext uri="{FF2B5EF4-FFF2-40B4-BE49-F238E27FC236}">
                <a16:creationId xmlns:a16="http://schemas.microsoft.com/office/drawing/2014/main" id="{A716D202-6D84-42A1-951C-19A8DA7ED8EF}"/>
              </a:ext>
            </a:extLst>
          </p:cNvPr>
          <p:cNvSpPr txBox="1"/>
          <p:nvPr/>
        </p:nvSpPr>
        <p:spPr>
          <a:xfrm>
            <a:off x="406543" y="954798"/>
            <a:ext cx="3528393" cy="1215269"/>
          </a:xfrm>
          <a:prstGeom prst="rect">
            <a:avLst/>
          </a:prstGeom>
          <a:noFill/>
        </p:spPr>
        <p:txBody>
          <a:bodyPr wrap="square" rtlCol="0">
            <a:spAutoFit/>
          </a:bodyPr>
          <a:lstStyle/>
          <a:p>
            <a:r>
              <a:rPr lang="zh-CN" altLang="en-US" sz="2800" dirty="0">
                <a:solidFill>
                  <a:srgbClr val="003366"/>
                </a:solidFill>
                <a:latin typeface="微软雅黑" panose="020B0503020204020204" pitchFamily="34" charset="-122"/>
                <a:ea typeface="微软雅黑" panose="020B0503020204020204" pitchFamily="34" charset="-122"/>
              </a:rPr>
              <a:t>传统模式，无保函</a:t>
            </a:r>
            <a:endParaRPr lang="en-US" altLang="zh-CN" sz="2800" dirty="0">
              <a:solidFill>
                <a:srgbClr val="003366"/>
              </a:solidFill>
              <a:latin typeface="微软雅黑" panose="020B0503020204020204" pitchFamily="34" charset="-122"/>
              <a:ea typeface="微软雅黑" panose="020B0503020204020204" pitchFamily="34" charset="-122"/>
            </a:endParaRPr>
          </a:p>
          <a:p>
            <a:pPr defTabSz="911225">
              <a:lnSpc>
                <a:spcPct val="120000"/>
              </a:lnSpc>
              <a:spcBef>
                <a:spcPct val="20000"/>
              </a:spcBef>
            </a:pPr>
            <a:r>
              <a:rPr lang="zh-CN" altLang="en-US" dirty="0">
                <a:solidFill>
                  <a:srgbClr val="003366"/>
                </a:solidFill>
                <a:latin typeface="微软雅黑" panose="020B0503020204020204" pitchFamily="34" charset="-122"/>
                <a:ea typeface="微软雅黑" panose="020B0503020204020204" pitchFamily="34" charset="-122"/>
                <a:sym typeface="Arial" pitchFamily="34" charset="0"/>
              </a:rPr>
              <a:t>进口企业逐票缴纳关税，海关逐一放行货物（</a:t>
            </a:r>
            <a:r>
              <a:rPr lang="zh-CN" altLang="en-US" b="1" u="sng" dirty="0">
                <a:solidFill>
                  <a:srgbClr val="003366"/>
                </a:solidFill>
                <a:latin typeface="微软雅黑" panose="020B0503020204020204" pitchFamily="34" charset="-122"/>
                <a:ea typeface="微软雅黑" panose="020B0503020204020204" pitchFamily="34" charset="-122"/>
                <a:sym typeface="Arial" pitchFamily="34" charset="0"/>
              </a:rPr>
              <a:t>先税后放</a:t>
            </a:r>
            <a:r>
              <a:rPr lang="zh-CN" altLang="en-US" dirty="0">
                <a:solidFill>
                  <a:srgbClr val="003366"/>
                </a:solidFill>
                <a:latin typeface="微软雅黑" panose="020B0503020204020204" pitchFamily="34" charset="-122"/>
                <a:ea typeface="微软雅黑" panose="020B0503020204020204" pitchFamily="34" charset="-122"/>
                <a:sym typeface="Arial" pitchFamily="34" charset="0"/>
              </a:rPr>
              <a:t>）</a:t>
            </a:r>
            <a:endParaRPr lang="en-US" altLang="zh-CN" dirty="0">
              <a:solidFill>
                <a:srgbClr val="003366"/>
              </a:solidFill>
              <a:latin typeface="微软雅黑" panose="020B0503020204020204" pitchFamily="34" charset="-122"/>
              <a:ea typeface="微软雅黑" panose="020B0503020204020204" pitchFamily="34" charset="-122"/>
              <a:sym typeface="Arial" pitchFamily="34" charset="0"/>
            </a:endParaRPr>
          </a:p>
        </p:txBody>
      </p:sp>
      <p:sp>
        <p:nvSpPr>
          <p:cNvPr id="53" name="文本框 52">
            <a:extLst>
              <a:ext uri="{FF2B5EF4-FFF2-40B4-BE49-F238E27FC236}">
                <a16:creationId xmlns:a16="http://schemas.microsoft.com/office/drawing/2014/main" id="{CE21A776-3E0F-4A5D-868A-8240B9AF8D86}"/>
              </a:ext>
            </a:extLst>
          </p:cNvPr>
          <p:cNvSpPr txBox="1"/>
          <p:nvPr/>
        </p:nvSpPr>
        <p:spPr>
          <a:xfrm>
            <a:off x="338034" y="4329424"/>
            <a:ext cx="3044530" cy="523220"/>
          </a:xfrm>
          <a:prstGeom prst="rect">
            <a:avLst/>
          </a:prstGeom>
          <a:noFill/>
        </p:spPr>
        <p:txBody>
          <a:bodyPr wrap="square" rtlCol="0">
            <a:spAutoFit/>
          </a:bodyPr>
          <a:lstStyle/>
          <a:p>
            <a:pPr lvl="0"/>
            <a:r>
              <a:rPr lang="zh-CN" altLang="en-US" sz="2800" dirty="0">
                <a:solidFill>
                  <a:srgbClr val="003366"/>
                </a:solidFill>
                <a:latin typeface="微软雅黑" panose="020B0503020204020204" pitchFamily="34" charset="-122"/>
                <a:ea typeface="微软雅黑" panose="020B0503020204020204" pitchFamily="34" charset="-122"/>
              </a:rPr>
              <a:t>传统模式，有保函</a:t>
            </a:r>
            <a:endParaRPr lang="en-US" altLang="zh-CN" sz="2800" dirty="0">
              <a:solidFill>
                <a:srgbClr val="003366"/>
              </a:solidFill>
              <a:latin typeface="微软雅黑" panose="020B0503020204020204" pitchFamily="34" charset="-122"/>
              <a:ea typeface="微软雅黑" panose="020B0503020204020204" pitchFamily="34" charset="-122"/>
            </a:endParaRPr>
          </a:p>
        </p:txBody>
      </p:sp>
      <p:sp>
        <p:nvSpPr>
          <p:cNvPr id="54" name="文本框 53">
            <a:extLst>
              <a:ext uri="{FF2B5EF4-FFF2-40B4-BE49-F238E27FC236}">
                <a16:creationId xmlns:a16="http://schemas.microsoft.com/office/drawing/2014/main" id="{B272669E-4AB8-4340-91FF-71A1902EE670}"/>
              </a:ext>
            </a:extLst>
          </p:cNvPr>
          <p:cNvSpPr txBox="1"/>
          <p:nvPr/>
        </p:nvSpPr>
        <p:spPr>
          <a:xfrm>
            <a:off x="344341" y="4984477"/>
            <a:ext cx="4212826" cy="1631216"/>
          </a:xfrm>
          <a:prstGeom prst="rect">
            <a:avLst/>
          </a:prstGeom>
          <a:noFill/>
        </p:spPr>
        <p:txBody>
          <a:bodyPr wrap="square" rtlCol="0">
            <a:spAutoFit/>
          </a:bodyPr>
          <a:lstStyle/>
          <a:p>
            <a:pPr marL="285750" indent="-285750">
              <a:buFont typeface="Wingdings" panose="05000000000000000000" pitchFamily="2" charset="2"/>
              <a:buChar char="Ø"/>
            </a:pPr>
            <a:r>
              <a:rPr lang="zh-CN" altLang="en-US" sz="2000" dirty="0">
                <a:solidFill>
                  <a:srgbClr val="FF0000"/>
                </a:solidFill>
                <a:latin typeface="微软雅黑" panose="020B0503020204020204" pitchFamily="34" charset="-122"/>
                <a:ea typeface="微软雅黑" panose="020B0503020204020204" pitchFamily="34" charset="-122"/>
              </a:rPr>
              <a:t>申请难：需要拿到银行授信，审批时耗长；保函需要占据企业授信额度；保函保证金质押占用资金，影响现金流</a:t>
            </a:r>
            <a:endParaRPr lang="en-US" altLang="zh-CN" sz="2000" dirty="0">
              <a:solidFill>
                <a:srgbClr val="FF0000"/>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sz="2000" dirty="0">
                <a:solidFill>
                  <a:srgbClr val="FF0000"/>
                </a:solidFill>
                <a:latin typeface="微软雅黑" panose="020B0503020204020204" pitchFamily="34" charset="-122"/>
                <a:ea typeface="微软雅黑" panose="020B0503020204020204" pitchFamily="34" charset="-122"/>
              </a:rPr>
              <a:t>成本高：平均</a:t>
            </a:r>
            <a:r>
              <a:rPr lang="en-US" altLang="zh-CN" sz="2000" dirty="0">
                <a:solidFill>
                  <a:srgbClr val="FF0000"/>
                </a:solidFill>
                <a:latin typeface="微软雅黑" panose="020B0503020204020204" pitchFamily="34" charset="-122"/>
                <a:ea typeface="微软雅黑" panose="020B0503020204020204" pitchFamily="34" charset="-122"/>
              </a:rPr>
              <a:t>2%-3%</a:t>
            </a:r>
            <a:r>
              <a:rPr lang="zh-CN" altLang="en-US" sz="2000" dirty="0">
                <a:solidFill>
                  <a:srgbClr val="FF0000"/>
                </a:solidFill>
                <a:latin typeface="微软雅黑" panose="020B0503020204020204" pitchFamily="34" charset="-122"/>
                <a:ea typeface="微软雅黑" panose="020B0503020204020204" pitchFamily="34" charset="-122"/>
              </a:rPr>
              <a:t>左右</a:t>
            </a:r>
            <a:endParaRPr lang="en-US" altLang="zh-CN" sz="2000" dirty="0">
              <a:solidFill>
                <a:srgbClr val="FF0000"/>
              </a:solidFill>
              <a:latin typeface="微软雅黑" panose="020B0503020204020204" pitchFamily="34" charset="-122"/>
              <a:ea typeface="微软雅黑" panose="020B0503020204020204" pitchFamily="34" charset="-122"/>
            </a:endParaRPr>
          </a:p>
        </p:txBody>
      </p:sp>
      <p:sp>
        <p:nvSpPr>
          <p:cNvPr id="55" name="文本框 54">
            <a:extLst>
              <a:ext uri="{FF2B5EF4-FFF2-40B4-BE49-F238E27FC236}">
                <a16:creationId xmlns:a16="http://schemas.microsoft.com/office/drawing/2014/main" id="{38F72754-DC11-430F-9E29-EA2F169E324E}"/>
              </a:ext>
            </a:extLst>
          </p:cNvPr>
          <p:cNvSpPr txBox="1"/>
          <p:nvPr/>
        </p:nvSpPr>
        <p:spPr>
          <a:xfrm>
            <a:off x="313200" y="2211089"/>
            <a:ext cx="3715077" cy="707886"/>
          </a:xfrm>
          <a:prstGeom prst="rect">
            <a:avLst/>
          </a:prstGeom>
          <a:noFill/>
        </p:spPr>
        <p:txBody>
          <a:bodyPr wrap="square" rtlCol="0">
            <a:spAutoFit/>
          </a:bodyPr>
          <a:lstStyle/>
          <a:p>
            <a:pPr marL="285750" indent="-285750">
              <a:buFont typeface="Wingdings" panose="05000000000000000000" pitchFamily="2" charset="2"/>
              <a:buChar char="Ø"/>
            </a:pPr>
            <a:r>
              <a:rPr lang="zh-CN" altLang="en-US" sz="2000" dirty="0">
                <a:solidFill>
                  <a:srgbClr val="FF0000"/>
                </a:solidFill>
                <a:latin typeface="微软雅黑" panose="020B0503020204020204" pitchFamily="34" charset="-122"/>
                <a:ea typeface="微软雅黑" panose="020B0503020204020204" pitchFamily="34" charset="-122"/>
              </a:rPr>
              <a:t>费时费力</a:t>
            </a:r>
            <a:endParaRPr lang="en-US" altLang="zh-CN" sz="2000" dirty="0">
              <a:solidFill>
                <a:srgbClr val="FF0000"/>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sz="2000" dirty="0">
                <a:solidFill>
                  <a:srgbClr val="FF0000"/>
                </a:solidFill>
                <a:latin typeface="微软雅黑" panose="020B0503020204020204" pitchFamily="34" charset="-122"/>
                <a:ea typeface="微软雅黑" panose="020B0503020204020204" pitchFamily="34" charset="-122"/>
              </a:rPr>
              <a:t>占用资金，影响现金流</a:t>
            </a:r>
            <a:endParaRPr lang="en-US" altLang="zh-CN" sz="2000" dirty="0">
              <a:solidFill>
                <a:srgbClr val="FF0000"/>
              </a:solidFill>
              <a:latin typeface="微软雅黑" panose="020B0503020204020204" pitchFamily="34" charset="-122"/>
              <a:ea typeface="微软雅黑" panose="020B0503020204020204" pitchFamily="34" charset="-122"/>
            </a:endParaRPr>
          </a:p>
        </p:txBody>
      </p:sp>
      <p:cxnSp>
        <p:nvCxnSpPr>
          <p:cNvPr id="56" name="Straight Arrow Connector 48">
            <a:extLst>
              <a:ext uri="{FF2B5EF4-FFF2-40B4-BE49-F238E27FC236}">
                <a16:creationId xmlns:a16="http://schemas.microsoft.com/office/drawing/2014/main" id="{AC447348-76F3-4A46-B620-1F1E54A4B597}"/>
              </a:ext>
            </a:extLst>
          </p:cNvPr>
          <p:cNvCxnSpPr/>
          <p:nvPr/>
        </p:nvCxnSpPr>
        <p:spPr>
          <a:xfrm>
            <a:off x="353" y="3844568"/>
            <a:ext cx="11793238" cy="0"/>
          </a:xfrm>
          <a:prstGeom prst="straightConnector1">
            <a:avLst/>
          </a:prstGeom>
          <a:ln w="1143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9" name="图片 58">
            <a:extLst>
              <a:ext uri="{FF2B5EF4-FFF2-40B4-BE49-F238E27FC236}">
                <a16:creationId xmlns:a16="http://schemas.microsoft.com/office/drawing/2014/main" id="{70A591A1-F3D1-451B-92C2-985AF2487A6B}"/>
              </a:ext>
            </a:extLst>
          </p:cNvPr>
          <p:cNvPicPr>
            <a:picLocks noChangeAspect="1"/>
          </p:cNvPicPr>
          <p:nvPr/>
        </p:nvPicPr>
        <p:blipFill>
          <a:blip r:embed="rId2" cstate="print">
            <a:alphaModFix amt="80000"/>
            <a:extLst>
              <a:ext uri="{28A0092B-C50C-407E-A947-70E740481C1C}">
                <a14:useLocalDpi xmlns:a14="http://schemas.microsoft.com/office/drawing/2010/main" val="0"/>
              </a:ext>
            </a:extLst>
          </a:blip>
          <a:stretch>
            <a:fillRect/>
          </a:stretch>
        </p:blipFill>
        <p:spPr>
          <a:xfrm>
            <a:off x="10640568" y="9526"/>
            <a:ext cx="1551431" cy="653230"/>
          </a:xfrm>
          <a:prstGeom prst="rect">
            <a:avLst/>
          </a:prstGeom>
          <a:ln>
            <a:noFill/>
          </a:ln>
        </p:spPr>
      </p:pic>
    </p:spTree>
    <p:extLst>
      <p:ext uri="{BB962C8B-B14F-4D97-AF65-F5344CB8AC3E}">
        <p14:creationId xmlns:p14="http://schemas.microsoft.com/office/powerpoint/2010/main" val="3179344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extBox 76"/>
          <p:cNvSpPr txBox="1"/>
          <p:nvPr/>
        </p:nvSpPr>
        <p:spPr>
          <a:xfrm>
            <a:off x="409433" y="-13281"/>
            <a:ext cx="1826141" cy="584775"/>
          </a:xfrm>
          <a:prstGeom prst="rect">
            <a:avLst/>
          </a:prstGeom>
          <a:noFill/>
        </p:spPr>
        <p:txBody>
          <a:bodyPr wrap="none" rtlCol="0">
            <a:spAutoFit/>
          </a:bodyPr>
          <a:lstStyle/>
          <a:p>
            <a:r>
              <a:rPr lang="zh-CN" altLang="en-US" sz="3200" dirty="0">
                <a:solidFill>
                  <a:srgbClr val="002B41"/>
                </a:solidFill>
                <a:latin typeface="微软雅黑" panose="020B0503020204020204" pitchFamily="34" charset="-122"/>
                <a:ea typeface="微软雅黑" panose="020B0503020204020204" pitchFamily="34" charset="-122"/>
              </a:rPr>
              <a:t>产品背景</a:t>
            </a:r>
          </a:p>
        </p:txBody>
      </p:sp>
      <p:sp>
        <p:nvSpPr>
          <p:cNvPr id="4" name="Freeform 5"/>
          <p:cNvSpPr/>
          <p:nvPr/>
        </p:nvSpPr>
        <p:spPr bwMode="auto">
          <a:xfrm flipH="1">
            <a:off x="0" y="-13281"/>
            <a:ext cx="409433" cy="832147"/>
          </a:xfrm>
          <a:custGeom>
            <a:avLst/>
            <a:gdLst>
              <a:gd name="T0" fmla="*/ 1462 w 2332"/>
              <a:gd name="T1" fmla="*/ 0 h 3907"/>
              <a:gd name="T2" fmla="*/ 2332 w 2332"/>
              <a:gd name="T3" fmla="*/ 0 h 3907"/>
              <a:gd name="T4" fmla="*/ 2332 w 2332"/>
              <a:gd name="T5" fmla="*/ 3907 h 3907"/>
              <a:gd name="T6" fmla="*/ 0 w 2332"/>
              <a:gd name="T7" fmla="*/ 2595 h 3907"/>
              <a:gd name="T8" fmla="*/ 1462 w 2332"/>
              <a:gd name="T9" fmla="*/ 0 h 3907"/>
            </a:gdLst>
            <a:ahLst/>
            <a:cxnLst>
              <a:cxn ang="0">
                <a:pos x="T0" y="T1"/>
              </a:cxn>
              <a:cxn ang="0">
                <a:pos x="T2" y="T3"/>
              </a:cxn>
              <a:cxn ang="0">
                <a:pos x="T4" y="T5"/>
              </a:cxn>
              <a:cxn ang="0">
                <a:pos x="T6" y="T7"/>
              </a:cxn>
              <a:cxn ang="0">
                <a:pos x="T8" y="T9"/>
              </a:cxn>
            </a:cxnLst>
            <a:rect l="0" t="0" r="r" b="b"/>
            <a:pathLst>
              <a:path w="2332" h="3907">
                <a:moveTo>
                  <a:pt x="1462" y="0"/>
                </a:moveTo>
                <a:lnTo>
                  <a:pt x="2332" y="0"/>
                </a:lnTo>
                <a:lnTo>
                  <a:pt x="2332" y="3907"/>
                </a:lnTo>
                <a:lnTo>
                  <a:pt x="0" y="2595"/>
                </a:lnTo>
                <a:lnTo>
                  <a:pt x="1462" y="0"/>
                </a:lnTo>
                <a:close/>
              </a:path>
            </a:pathLst>
          </a:custGeom>
          <a:solidFill>
            <a:srgbClr val="002B41"/>
          </a:solidFill>
          <a:ln w="28575">
            <a:noFill/>
          </a:ln>
          <a:effectLst>
            <a:outerShdw blurRad="254000" dist="127000" dir="2700000" algn="tl" rotWithShape="0">
              <a:prstClr val="black">
                <a:alpha val="40000"/>
              </a:prstClr>
            </a:outerShdw>
          </a:effectLst>
        </p:spPr>
        <p:txBody>
          <a:bodyPr anchor="ctr"/>
          <a:lstStyle/>
          <a:p>
            <a:pPr algn="ctr"/>
            <a:endParaRPr lang="zh-CN" altLang="en-US" sz="2000">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18" name="Group 11">
            <a:extLst>
              <a:ext uri="{FF2B5EF4-FFF2-40B4-BE49-F238E27FC236}">
                <a16:creationId xmlns:a16="http://schemas.microsoft.com/office/drawing/2014/main" id="{5B48FF46-8F25-4775-A7DD-8F68AB2329F8}"/>
              </a:ext>
            </a:extLst>
          </p:cNvPr>
          <p:cNvGrpSpPr/>
          <p:nvPr/>
        </p:nvGrpSpPr>
        <p:grpSpPr>
          <a:xfrm>
            <a:off x="7555209" y="3403666"/>
            <a:ext cx="2385939" cy="268545"/>
            <a:chOff x="7163516" y="3227357"/>
            <a:chExt cx="2262348" cy="254634"/>
          </a:xfrm>
          <a:solidFill>
            <a:srgbClr val="002B41"/>
          </a:solidFill>
        </p:grpSpPr>
        <p:sp>
          <p:nvSpPr>
            <p:cNvPr id="19" name="Rectangle 51">
              <a:extLst>
                <a:ext uri="{FF2B5EF4-FFF2-40B4-BE49-F238E27FC236}">
                  <a16:creationId xmlns:a16="http://schemas.microsoft.com/office/drawing/2014/main" id="{A6BBF479-7D93-4D62-A0C9-3BF277C1660F}"/>
                </a:ext>
              </a:extLst>
            </p:cNvPr>
            <p:cNvSpPr/>
            <p:nvPr/>
          </p:nvSpPr>
          <p:spPr>
            <a:xfrm>
              <a:off x="7163516" y="3300674"/>
              <a:ext cx="2097777" cy="108000"/>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just">
                <a:lnSpc>
                  <a:spcPct val="120000"/>
                </a:lnSpc>
                <a:spcBef>
                  <a:spcPts val="0"/>
                </a:spcBef>
                <a:spcAft>
                  <a:spcPts val="0"/>
                </a:spcAft>
              </a:pPr>
              <a:endParaRPr lang="id-ID" sz="800">
                <a:latin typeface="+mn-ea"/>
                <a:cs typeface="+mn-ea"/>
                <a:sym typeface="Arial" panose="020B0604020202020204" pitchFamily="34" charset="0"/>
              </a:endParaRPr>
            </a:p>
          </p:txBody>
        </p:sp>
        <p:sp>
          <p:nvSpPr>
            <p:cNvPr id="20" name="Oval 57">
              <a:extLst>
                <a:ext uri="{FF2B5EF4-FFF2-40B4-BE49-F238E27FC236}">
                  <a16:creationId xmlns:a16="http://schemas.microsoft.com/office/drawing/2014/main" id="{0E3A960D-9967-4736-9E04-EA7C889F6697}"/>
                </a:ext>
              </a:extLst>
            </p:cNvPr>
            <p:cNvSpPr/>
            <p:nvPr/>
          </p:nvSpPr>
          <p:spPr>
            <a:xfrm>
              <a:off x="9171230" y="3227357"/>
              <a:ext cx="254634" cy="254634"/>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just">
                <a:lnSpc>
                  <a:spcPct val="120000"/>
                </a:lnSpc>
                <a:spcBef>
                  <a:spcPts val="0"/>
                </a:spcBef>
                <a:spcAft>
                  <a:spcPts val="0"/>
                </a:spcAft>
              </a:pPr>
              <a:endParaRPr lang="id-ID" sz="800">
                <a:latin typeface="+mn-ea"/>
                <a:cs typeface="+mn-ea"/>
                <a:sym typeface="Arial" panose="020B0604020202020204" pitchFamily="34" charset="0"/>
              </a:endParaRPr>
            </a:p>
          </p:txBody>
        </p:sp>
      </p:grpSp>
      <p:sp>
        <p:nvSpPr>
          <p:cNvPr id="27" name="Oval 60">
            <a:extLst>
              <a:ext uri="{FF2B5EF4-FFF2-40B4-BE49-F238E27FC236}">
                <a16:creationId xmlns:a16="http://schemas.microsoft.com/office/drawing/2014/main" id="{D48F147B-234A-464A-9537-528184974BE7}"/>
              </a:ext>
            </a:extLst>
          </p:cNvPr>
          <p:cNvSpPr>
            <a:spLocks noChangeAspect="1"/>
          </p:cNvSpPr>
          <p:nvPr/>
        </p:nvSpPr>
        <p:spPr>
          <a:xfrm>
            <a:off x="4413151" y="1177326"/>
            <a:ext cx="1777145" cy="1777145"/>
          </a:xfrm>
          <a:prstGeom prst="ellipse">
            <a:avLst/>
          </a:prstGeom>
          <a:solidFill>
            <a:srgbClr val="002B4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lnSpc>
                <a:spcPct val="120000"/>
              </a:lnSpc>
              <a:spcBef>
                <a:spcPts val="0"/>
              </a:spcBef>
              <a:spcAft>
                <a:spcPts val="0"/>
              </a:spcAft>
            </a:pPr>
            <a:r>
              <a:rPr lang="zh-CN" altLang="en-US" sz="24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rPr>
              <a:t>报关</a:t>
            </a:r>
            <a:endParaRPr lang="en-US" altLang="zh-CN" sz="24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2" name="Oval 63">
            <a:extLst>
              <a:ext uri="{FF2B5EF4-FFF2-40B4-BE49-F238E27FC236}">
                <a16:creationId xmlns:a16="http://schemas.microsoft.com/office/drawing/2014/main" id="{3E7EBC24-130A-4A36-844C-2B8E325F9E45}"/>
              </a:ext>
            </a:extLst>
          </p:cNvPr>
          <p:cNvSpPr>
            <a:spLocks noChangeAspect="1"/>
          </p:cNvSpPr>
          <p:nvPr/>
        </p:nvSpPr>
        <p:spPr>
          <a:xfrm>
            <a:off x="6668511" y="1165582"/>
            <a:ext cx="1773394" cy="1800635"/>
          </a:xfrm>
          <a:prstGeom prst="ellipse">
            <a:avLst/>
          </a:prstGeom>
          <a:solidFill>
            <a:srgbClr val="002B4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lnSpc>
                <a:spcPct val="120000"/>
              </a:lnSpc>
              <a:spcBef>
                <a:spcPts val="0"/>
              </a:spcBef>
              <a:spcAft>
                <a:spcPts val="0"/>
              </a:spcAft>
            </a:pPr>
            <a:r>
              <a:rPr lang="zh-CN" altLang="en-US" sz="24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rPr>
              <a:t>保单</a:t>
            </a:r>
            <a:endParaRPr lang="en-US" altLang="zh-CN" sz="24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3" name="Oval 66">
            <a:extLst>
              <a:ext uri="{FF2B5EF4-FFF2-40B4-BE49-F238E27FC236}">
                <a16:creationId xmlns:a16="http://schemas.microsoft.com/office/drawing/2014/main" id="{B584C79B-6D5B-4FF0-BCF4-DB25AAAB1C7E}"/>
              </a:ext>
            </a:extLst>
          </p:cNvPr>
          <p:cNvSpPr>
            <a:spLocks noChangeAspect="1"/>
          </p:cNvSpPr>
          <p:nvPr/>
        </p:nvSpPr>
        <p:spPr>
          <a:xfrm>
            <a:off x="8888239" y="1109816"/>
            <a:ext cx="1837272" cy="1837272"/>
          </a:xfrm>
          <a:prstGeom prst="ellipse">
            <a:avLst/>
          </a:prstGeom>
          <a:solidFill>
            <a:srgbClr val="002B4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lnSpc>
                <a:spcPct val="120000"/>
              </a:lnSpc>
              <a:spcBef>
                <a:spcPts val="0"/>
              </a:spcBef>
              <a:spcAft>
                <a:spcPts val="0"/>
              </a:spcAft>
            </a:pPr>
            <a:r>
              <a:rPr lang="zh-CN" altLang="en-US" sz="24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rPr>
              <a:t>通关</a:t>
            </a:r>
            <a:endParaRPr lang="en-US" altLang="zh-CN" sz="24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34" name="Group 6">
            <a:extLst>
              <a:ext uri="{FF2B5EF4-FFF2-40B4-BE49-F238E27FC236}">
                <a16:creationId xmlns:a16="http://schemas.microsoft.com/office/drawing/2014/main" id="{0DC07E68-E14A-4E8C-966B-BA7C6602F10A}"/>
              </a:ext>
            </a:extLst>
          </p:cNvPr>
          <p:cNvGrpSpPr/>
          <p:nvPr/>
        </p:nvGrpSpPr>
        <p:grpSpPr>
          <a:xfrm>
            <a:off x="5303542" y="3403666"/>
            <a:ext cx="2385939" cy="268545"/>
            <a:chOff x="5028485" y="3227357"/>
            <a:chExt cx="2262348" cy="254634"/>
          </a:xfrm>
          <a:solidFill>
            <a:srgbClr val="002B41"/>
          </a:solidFill>
        </p:grpSpPr>
        <p:sp>
          <p:nvSpPr>
            <p:cNvPr id="35" name="Rectangle 50">
              <a:extLst>
                <a:ext uri="{FF2B5EF4-FFF2-40B4-BE49-F238E27FC236}">
                  <a16:creationId xmlns:a16="http://schemas.microsoft.com/office/drawing/2014/main" id="{70EE9DB2-1B9C-4397-8C77-6DBEF6AF305F}"/>
                </a:ext>
              </a:extLst>
            </p:cNvPr>
            <p:cNvSpPr/>
            <p:nvPr/>
          </p:nvSpPr>
          <p:spPr>
            <a:xfrm>
              <a:off x="5028485" y="3300674"/>
              <a:ext cx="2097777" cy="108000"/>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just">
                <a:lnSpc>
                  <a:spcPct val="120000"/>
                </a:lnSpc>
                <a:spcBef>
                  <a:spcPts val="0"/>
                </a:spcBef>
                <a:spcAft>
                  <a:spcPts val="0"/>
                </a:spcAft>
              </a:pPr>
              <a:endParaRPr lang="id-ID" sz="800">
                <a:latin typeface="+mn-ea"/>
                <a:cs typeface="+mn-ea"/>
                <a:sym typeface="Arial" panose="020B0604020202020204" pitchFamily="34" charset="0"/>
              </a:endParaRPr>
            </a:p>
          </p:txBody>
        </p:sp>
        <p:sp>
          <p:nvSpPr>
            <p:cNvPr id="36" name="Oval 56">
              <a:extLst>
                <a:ext uri="{FF2B5EF4-FFF2-40B4-BE49-F238E27FC236}">
                  <a16:creationId xmlns:a16="http://schemas.microsoft.com/office/drawing/2014/main" id="{28BDEEB1-0B26-4EEB-9BF4-C93EACA4825D}"/>
                </a:ext>
              </a:extLst>
            </p:cNvPr>
            <p:cNvSpPr/>
            <p:nvPr/>
          </p:nvSpPr>
          <p:spPr>
            <a:xfrm>
              <a:off x="7036199" y="3227357"/>
              <a:ext cx="254634" cy="254634"/>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just">
                <a:lnSpc>
                  <a:spcPct val="120000"/>
                </a:lnSpc>
                <a:spcBef>
                  <a:spcPts val="0"/>
                </a:spcBef>
                <a:spcAft>
                  <a:spcPts val="0"/>
                </a:spcAft>
              </a:pPr>
              <a:endParaRPr lang="id-ID" sz="800">
                <a:latin typeface="+mn-ea"/>
                <a:cs typeface="+mn-ea"/>
                <a:sym typeface="Arial" panose="020B0604020202020204" pitchFamily="34" charset="0"/>
              </a:endParaRPr>
            </a:p>
          </p:txBody>
        </p:sp>
      </p:grpSp>
      <p:grpSp>
        <p:nvGrpSpPr>
          <p:cNvPr id="37" name="Group 4">
            <a:extLst>
              <a:ext uri="{FF2B5EF4-FFF2-40B4-BE49-F238E27FC236}">
                <a16:creationId xmlns:a16="http://schemas.microsoft.com/office/drawing/2014/main" id="{2FE05E30-409F-4002-BF9E-476D92DF5FB3}"/>
              </a:ext>
            </a:extLst>
          </p:cNvPr>
          <p:cNvGrpSpPr/>
          <p:nvPr/>
        </p:nvGrpSpPr>
        <p:grpSpPr>
          <a:xfrm>
            <a:off x="3135448" y="3403666"/>
            <a:ext cx="2302366" cy="268545"/>
            <a:chOff x="2972698" y="3227357"/>
            <a:chExt cx="2183104" cy="254634"/>
          </a:xfrm>
          <a:solidFill>
            <a:srgbClr val="002B41"/>
          </a:solidFill>
        </p:grpSpPr>
        <p:sp>
          <p:nvSpPr>
            <p:cNvPr id="38" name="Rectangle 53">
              <a:extLst>
                <a:ext uri="{FF2B5EF4-FFF2-40B4-BE49-F238E27FC236}">
                  <a16:creationId xmlns:a16="http://schemas.microsoft.com/office/drawing/2014/main" id="{66A46F15-C162-4F2E-A39A-7601D5F93531}"/>
                </a:ext>
              </a:extLst>
            </p:cNvPr>
            <p:cNvSpPr/>
            <p:nvPr/>
          </p:nvSpPr>
          <p:spPr>
            <a:xfrm>
              <a:off x="2972698" y="3300674"/>
              <a:ext cx="2097777" cy="108000"/>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just">
                <a:lnSpc>
                  <a:spcPct val="120000"/>
                </a:lnSpc>
                <a:spcBef>
                  <a:spcPts val="0"/>
                </a:spcBef>
                <a:spcAft>
                  <a:spcPts val="0"/>
                </a:spcAft>
              </a:pPr>
              <a:endParaRPr lang="id-ID" sz="800">
                <a:latin typeface="+mn-ea"/>
                <a:cs typeface="+mn-ea"/>
                <a:sym typeface="Arial" panose="020B0604020202020204" pitchFamily="34" charset="0"/>
              </a:endParaRPr>
            </a:p>
          </p:txBody>
        </p:sp>
        <p:sp>
          <p:nvSpPr>
            <p:cNvPr id="39" name="Oval 54">
              <a:extLst>
                <a:ext uri="{FF2B5EF4-FFF2-40B4-BE49-F238E27FC236}">
                  <a16:creationId xmlns:a16="http://schemas.microsoft.com/office/drawing/2014/main" id="{087AF87E-463E-4E67-A164-B336A3BA37D5}"/>
                </a:ext>
              </a:extLst>
            </p:cNvPr>
            <p:cNvSpPr/>
            <p:nvPr/>
          </p:nvSpPr>
          <p:spPr>
            <a:xfrm>
              <a:off x="4901168" y="3227357"/>
              <a:ext cx="254634" cy="254634"/>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just">
                <a:lnSpc>
                  <a:spcPct val="120000"/>
                </a:lnSpc>
                <a:spcBef>
                  <a:spcPts val="0"/>
                </a:spcBef>
                <a:spcAft>
                  <a:spcPts val="0"/>
                </a:spcAft>
              </a:pPr>
              <a:endParaRPr lang="id-ID" sz="800">
                <a:latin typeface="+mn-ea"/>
                <a:cs typeface="+mn-ea"/>
                <a:sym typeface="Arial" panose="020B0604020202020204" pitchFamily="34" charset="0"/>
              </a:endParaRPr>
            </a:p>
          </p:txBody>
        </p:sp>
      </p:grpSp>
      <p:sp>
        <p:nvSpPr>
          <p:cNvPr id="40" name="Rectangle 52">
            <a:extLst>
              <a:ext uri="{FF2B5EF4-FFF2-40B4-BE49-F238E27FC236}">
                <a16:creationId xmlns:a16="http://schemas.microsoft.com/office/drawing/2014/main" id="{0102A7DF-597D-412A-BCE8-5B3728301D73}"/>
              </a:ext>
            </a:extLst>
          </p:cNvPr>
          <p:cNvSpPr/>
          <p:nvPr/>
        </p:nvSpPr>
        <p:spPr>
          <a:xfrm>
            <a:off x="296756" y="3480988"/>
            <a:ext cx="3040392" cy="113900"/>
          </a:xfrm>
          <a:prstGeom prst="rect">
            <a:avLst/>
          </a:prstGeom>
          <a:solidFill>
            <a:srgbClr val="002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id-ID" sz="800">
              <a:latin typeface="+mn-ea"/>
              <a:cs typeface="+mn-ea"/>
              <a:sym typeface="Arial" panose="020B0604020202020204" pitchFamily="34" charset="0"/>
            </a:endParaRPr>
          </a:p>
        </p:txBody>
      </p:sp>
      <p:sp>
        <p:nvSpPr>
          <p:cNvPr id="41" name="文本框 40">
            <a:extLst>
              <a:ext uri="{FF2B5EF4-FFF2-40B4-BE49-F238E27FC236}">
                <a16:creationId xmlns:a16="http://schemas.microsoft.com/office/drawing/2014/main" id="{C77A2F57-E3FA-4502-8C7E-0B3225EED96F}"/>
              </a:ext>
            </a:extLst>
          </p:cNvPr>
          <p:cNvSpPr txBox="1"/>
          <p:nvPr/>
        </p:nvSpPr>
        <p:spPr>
          <a:xfrm>
            <a:off x="389505" y="1795536"/>
            <a:ext cx="4014090" cy="800219"/>
          </a:xfrm>
          <a:prstGeom prst="rect">
            <a:avLst/>
          </a:prstGeom>
          <a:noFill/>
        </p:spPr>
        <p:txBody>
          <a:bodyPr wrap="square" rtlCol="0">
            <a:spAutoFit/>
          </a:bodyPr>
          <a:lstStyle/>
          <a:p>
            <a:r>
              <a:rPr lang="zh-CN" altLang="en-US" sz="2800" dirty="0">
                <a:solidFill>
                  <a:srgbClr val="003366"/>
                </a:solidFill>
                <a:latin typeface="微软雅黑" panose="020B0503020204020204" pitchFamily="34" charset="-122"/>
                <a:ea typeface="微软雅黑" panose="020B0503020204020204" pitchFamily="34" charset="-122"/>
              </a:rPr>
              <a:t>新通关模式</a:t>
            </a:r>
            <a:r>
              <a:rPr lang="zh-CN" altLang="en-US" sz="2800" b="1" dirty="0">
                <a:solidFill>
                  <a:srgbClr val="003366"/>
                </a:solidFill>
                <a:latin typeface="微软雅黑" panose="020B0503020204020204" pitchFamily="34" charset="-122"/>
                <a:ea typeface="微软雅黑" panose="020B0503020204020204" pitchFamily="34" charset="-122"/>
              </a:rPr>
              <a:t>（</a:t>
            </a:r>
            <a:r>
              <a:rPr lang="zh-CN" altLang="en-US" sz="2800" b="1" u="sng" dirty="0">
                <a:solidFill>
                  <a:srgbClr val="003366"/>
                </a:solidFill>
                <a:latin typeface="微软雅黑" panose="020B0503020204020204" pitchFamily="34" charset="-122"/>
                <a:ea typeface="微软雅黑" panose="020B0503020204020204" pitchFamily="34" charset="-122"/>
                <a:sym typeface="Arial" pitchFamily="34" charset="0"/>
              </a:rPr>
              <a:t>先放后税</a:t>
            </a:r>
            <a:r>
              <a:rPr lang="zh-CN" altLang="en-US" sz="2800" b="1" dirty="0">
                <a:solidFill>
                  <a:srgbClr val="003366"/>
                </a:solidFill>
                <a:latin typeface="微软雅黑" panose="020B0503020204020204" pitchFamily="34" charset="-122"/>
                <a:ea typeface="微软雅黑" panose="020B0503020204020204" pitchFamily="34" charset="-122"/>
                <a:sym typeface="Arial" pitchFamily="34" charset="0"/>
              </a:rPr>
              <a:t>）</a:t>
            </a:r>
            <a:r>
              <a:rPr lang="zh-CN" altLang="en-US" dirty="0">
                <a:solidFill>
                  <a:srgbClr val="003366"/>
                </a:solidFill>
                <a:latin typeface="微软雅黑" panose="020B0503020204020204" pitchFamily="34" charset="-122"/>
                <a:ea typeface="微软雅黑" panose="020B0503020204020204" pitchFamily="34" charset="-122"/>
                <a:sym typeface="Arial" pitchFamily="34" charset="0"/>
              </a:rPr>
              <a:t>企业利用保单先通关，后续缴纳关税</a:t>
            </a:r>
            <a:endParaRPr lang="en-US" altLang="zh-CN" dirty="0">
              <a:solidFill>
                <a:srgbClr val="003366"/>
              </a:solidFill>
              <a:latin typeface="微软雅黑" panose="020B0503020204020204" pitchFamily="34" charset="-122"/>
              <a:ea typeface="微软雅黑" panose="020B0503020204020204" pitchFamily="34" charset="-122"/>
              <a:sym typeface="Arial" pitchFamily="34" charset="0"/>
            </a:endParaRPr>
          </a:p>
        </p:txBody>
      </p:sp>
      <p:sp>
        <p:nvSpPr>
          <p:cNvPr id="42" name="文本框 41">
            <a:extLst>
              <a:ext uri="{FF2B5EF4-FFF2-40B4-BE49-F238E27FC236}">
                <a16:creationId xmlns:a16="http://schemas.microsoft.com/office/drawing/2014/main" id="{578B3624-432D-4141-B73D-0ABA3123CDA0}"/>
              </a:ext>
            </a:extLst>
          </p:cNvPr>
          <p:cNvSpPr txBox="1"/>
          <p:nvPr/>
        </p:nvSpPr>
        <p:spPr>
          <a:xfrm>
            <a:off x="296756" y="4318018"/>
            <a:ext cx="11793237" cy="1938992"/>
          </a:xfrm>
          <a:prstGeom prst="rect">
            <a:avLst/>
          </a:prstGeom>
          <a:noFill/>
        </p:spPr>
        <p:txBody>
          <a:bodyPr wrap="square" rtlCol="0">
            <a:spAutoFit/>
          </a:bodyPr>
          <a:lstStyle/>
          <a:p>
            <a:pPr marL="285750" indent="-285750">
              <a:buFont typeface="Wingdings" panose="05000000000000000000" pitchFamily="2" charset="2"/>
              <a:buChar char="Ø"/>
            </a:pPr>
            <a:r>
              <a:rPr lang="zh-CN" altLang="en-US" sz="2400" dirty="0">
                <a:solidFill>
                  <a:srgbClr val="00B050"/>
                </a:solidFill>
                <a:latin typeface="微软雅黑" panose="020B0503020204020204" pitchFamily="34" charset="-122"/>
                <a:ea typeface="微软雅黑" panose="020B0503020204020204" pitchFamily="34" charset="-122"/>
              </a:rPr>
              <a:t>申请易：只要不是失信企业就可以投保，投保资料简化</a:t>
            </a:r>
            <a:endParaRPr lang="en-US" altLang="zh-CN" sz="2400" dirty="0">
              <a:solidFill>
                <a:srgbClr val="00B050"/>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sz="2400" dirty="0">
                <a:solidFill>
                  <a:srgbClr val="00B050"/>
                </a:solidFill>
                <a:latin typeface="微软雅黑" panose="020B0503020204020204" pitchFamily="34" charset="-122"/>
                <a:ea typeface="微软雅黑" panose="020B0503020204020204" pitchFamily="34" charset="-122"/>
              </a:rPr>
              <a:t>成本低：整体相比保函低，主要根据客户信用认证厘定费率，不占用授信，无保证金质押</a:t>
            </a:r>
            <a:endParaRPr lang="en-US" altLang="zh-CN" sz="2400" dirty="0">
              <a:solidFill>
                <a:srgbClr val="00B050"/>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sz="2400" dirty="0">
                <a:solidFill>
                  <a:srgbClr val="00B050"/>
                </a:solidFill>
                <a:latin typeface="微软雅黑" panose="020B0503020204020204" pitchFamily="34" charset="-122"/>
                <a:ea typeface="微软雅黑" panose="020B0503020204020204" pitchFamily="34" charset="-122"/>
              </a:rPr>
              <a:t>时效快：前期审查</a:t>
            </a:r>
            <a:r>
              <a:rPr lang="en-US" altLang="zh-CN" sz="2400" dirty="0">
                <a:solidFill>
                  <a:srgbClr val="00B050"/>
                </a:solidFill>
                <a:latin typeface="微软雅黑" panose="020B0503020204020204" pitchFamily="34" charset="-122"/>
                <a:ea typeface="微软雅黑" panose="020B0503020204020204" pitchFamily="34" charset="-122"/>
              </a:rPr>
              <a:t>5</a:t>
            </a:r>
            <a:r>
              <a:rPr lang="zh-CN" altLang="en-US" sz="2400" dirty="0">
                <a:solidFill>
                  <a:srgbClr val="00B050"/>
                </a:solidFill>
                <a:latin typeface="微软雅黑" panose="020B0503020204020204" pitchFamily="34" charset="-122"/>
                <a:ea typeface="微软雅黑" panose="020B0503020204020204" pitchFamily="34" charset="-122"/>
              </a:rPr>
              <a:t>个工作日内完成，已与海关系统完成对接，申报时直接选择“关税保证险”模块</a:t>
            </a:r>
            <a:endParaRPr lang="en-US" altLang="zh-CN" sz="2400" dirty="0">
              <a:solidFill>
                <a:srgbClr val="00B050"/>
              </a:solidFill>
              <a:latin typeface="微软雅黑" panose="020B0503020204020204" pitchFamily="34" charset="-122"/>
              <a:ea typeface="微软雅黑" panose="020B0503020204020204" pitchFamily="34" charset="-122"/>
            </a:endParaRPr>
          </a:p>
        </p:txBody>
      </p:sp>
      <p:cxnSp>
        <p:nvCxnSpPr>
          <p:cNvPr id="43" name="Straight Arrow Connector 48">
            <a:extLst>
              <a:ext uri="{FF2B5EF4-FFF2-40B4-BE49-F238E27FC236}">
                <a16:creationId xmlns:a16="http://schemas.microsoft.com/office/drawing/2014/main" id="{89130696-F7A8-4610-8D21-0790A7F67161}"/>
              </a:ext>
            </a:extLst>
          </p:cNvPr>
          <p:cNvCxnSpPr/>
          <p:nvPr/>
        </p:nvCxnSpPr>
        <p:spPr>
          <a:xfrm>
            <a:off x="353" y="3844568"/>
            <a:ext cx="11793238" cy="0"/>
          </a:xfrm>
          <a:prstGeom prst="straightConnector1">
            <a:avLst/>
          </a:prstGeom>
          <a:ln w="1143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7" name="图片 6">
            <a:extLst>
              <a:ext uri="{FF2B5EF4-FFF2-40B4-BE49-F238E27FC236}">
                <a16:creationId xmlns:a16="http://schemas.microsoft.com/office/drawing/2014/main" id="{7202BD56-13F3-470C-858A-E21B50F3E3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9618" y="1"/>
            <a:ext cx="1532381" cy="653230"/>
          </a:xfrm>
          <a:prstGeom prst="rect">
            <a:avLst/>
          </a:prstGeom>
        </p:spPr>
      </p:pic>
    </p:spTree>
    <p:extLst>
      <p:ext uri="{BB962C8B-B14F-4D97-AF65-F5344CB8AC3E}">
        <p14:creationId xmlns:p14="http://schemas.microsoft.com/office/powerpoint/2010/main" val="2614115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5EFF4E68-916D-4F65-8DAB-C2234156E2EC}"/>
              </a:ext>
            </a:extLst>
          </p:cNvPr>
          <p:cNvPicPr>
            <a:picLocks noChangeAspect="1"/>
          </p:cNvPicPr>
          <p:nvPr/>
        </p:nvPicPr>
        <p:blipFill>
          <a:blip r:embed="rId2" cstate="print">
            <a:alphaModFix amt="80000"/>
            <a:extLst>
              <a:ext uri="{28A0092B-C50C-407E-A947-70E740481C1C}">
                <a14:useLocalDpi xmlns:a14="http://schemas.microsoft.com/office/drawing/2010/main" val="0"/>
              </a:ext>
            </a:extLst>
          </a:blip>
          <a:stretch>
            <a:fillRect/>
          </a:stretch>
        </p:blipFill>
        <p:spPr>
          <a:xfrm>
            <a:off x="10640568" y="9526"/>
            <a:ext cx="1551431" cy="653230"/>
          </a:xfrm>
          <a:prstGeom prst="rect">
            <a:avLst/>
          </a:prstGeom>
          <a:ln>
            <a:noFill/>
          </a:ln>
        </p:spPr>
      </p:pic>
      <p:sp>
        <p:nvSpPr>
          <p:cNvPr id="2" name="TextBox 76"/>
          <p:cNvSpPr txBox="1"/>
          <p:nvPr/>
        </p:nvSpPr>
        <p:spPr>
          <a:xfrm>
            <a:off x="409433" y="0"/>
            <a:ext cx="1826141" cy="584775"/>
          </a:xfrm>
          <a:prstGeom prst="rect">
            <a:avLst/>
          </a:prstGeom>
          <a:noFill/>
        </p:spPr>
        <p:txBody>
          <a:bodyPr wrap="none" rtlCol="0">
            <a:spAutoFit/>
          </a:bodyPr>
          <a:lstStyle/>
          <a:p>
            <a:r>
              <a:rPr lang="zh-CN" altLang="en-US" sz="3200" dirty="0">
                <a:latin typeface="微软雅黑" panose="020B0503020204020204" pitchFamily="34" charset="-122"/>
                <a:ea typeface="微软雅黑" panose="020B0503020204020204" pitchFamily="34" charset="-122"/>
              </a:rPr>
              <a:t>产品背景</a:t>
            </a:r>
          </a:p>
        </p:txBody>
      </p:sp>
      <p:sp>
        <p:nvSpPr>
          <p:cNvPr id="4" name="Freeform 5"/>
          <p:cNvSpPr/>
          <p:nvPr/>
        </p:nvSpPr>
        <p:spPr bwMode="auto">
          <a:xfrm flipH="1">
            <a:off x="0" y="-13281"/>
            <a:ext cx="409433" cy="832147"/>
          </a:xfrm>
          <a:custGeom>
            <a:avLst/>
            <a:gdLst>
              <a:gd name="T0" fmla="*/ 1462 w 2332"/>
              <a:gd name="T1" fmla="*/ 0 h 3907"/>
              <a:gd name="T2" fmla="*/ 2332 w 2332"/>
              <a:gd name="T3" fmla="*/ 0 h 3907"/>
              <a:gd name="T4" fmla="*/ 2332 w 2332"/>
              <a:gd name="T5" fmla="*/ 3907 h 3907"/>
              <a:gd name="T6" fmla="*/ 0 w 2332"/>
              <a:gd name="T7" fmla="*/ 2595 h 3907"/>
              <a:gd name="T8" fmla="*/ 1462 w 2332"/>
              <a:gd name="T9" fmla="*/ 0 h 3907"/>
            </a:gdLst>
            <a:ahLst/>
            <a:cxnLst>
              <a:cxn ang="0">
                <a:pos x="T0" y="T1"/>
              </a:cxn>
              <a:cxn ang="0">
                <a:pos x="T2" y="T3"/>
              </a:cxn>
              <a:cxn ang="0">
                <a:pos x="T4" y="T5"/>
              </a:cxn>
              <a:cxn ang="0">
                <a:pos x="T6" y="T7"/>
              </a:cxn>
              <a:cxn ang="0">
                <a:pos x="T8" y="T9"/>
              </a:cxn>
            </a:cxnLst>
            <a:rect l="0" t="0" r="r" b="b"/>
            <a:pathLst>
              <a:path w="2332" h="3907">
                <a:moveTo>
                  <a:pt x="1462" y="0"/>
                </a:moveTo>
                <a:lnTo>
                  <a:pt x="2332" y="0"/>
                </a:lnTo>
                <a:lnTo>
                  <a:pt x="2332" y="3907"/>
                </a:lnTo>
                <a:lnTo>
                  <a:pt x="0" y="2595"/>
                </a:lnTo>
                <a:lnTo>
                  <a:pt x="1462" y="0"/>
                </a:lnTo>
                <a:close/>
              </a:path>
            </a:pathLst>
          </a:custGeom>
          <a:solidFill>
            <a:srgbClr val="002B41"/>
          </a:solidFill>
          <a:ln w="28575">
            <a:noFill/>
          </a:ln>
          <a:effectLst>
            <a:outerShdw blurRad="254000" dist="127000" dir="2700000" algn="tl" rotWithShape="0">
              <a:prstClr val="black">
                <a:alpha val="40000"/>
              </a:prstClr>
            </a:outerShdw>
          </a:effectLst>
        </p:spPr>
        <p:txBody>
          <a:bodyPr anchor="ctr"/>
          <a:lstStyle/>
          <a:p>
            <a:pPr algn="ctr"/>
            <a:endParaRPr lang="zh-CN" altLang="en-US" sz="2000">
              <a:solidFill>
                <a:schemeClr val="bg1">
                  <a:lumMod val="95000"/>
                </a:schemeClr>
              </a:solidFill>
              <a:latin typeface="Calibri" panose="020F0502020204030204" pitchFamily="34" charset="0"/>
              <a:ea typeface="宋体" panose="02010600030101010101" pitchFamily="2" charset="-122"/>
            </a:endParaRPr>
          </a:p>
        </p:txBody>
      </p:sp>
      <p:grpSp>
        <p:nvGrpSpPr>
          <p:cNvPr id="11" name="Group 137">
            <a:extLst>
              <a:ext uri="{FF2B5EF4-FFF2-40B4-BE49-F238E27FC236}">
                <a16:creationId xmlns:a16="http://schemas.microsoft.com/office/drawing/2014/main" id="{AFABD6A6-B5EB-458E-98A6-9DE79EED0462}"/>
              </a:ext>
            </a:extLst>
          </p:cNvPr>
          <p:cNvGrpSpPr/>
          <p:nvPr/>
        </p:nvGrpSpPr>
        <p:grpSpPr>
          <a:xfrm flipH="1">
            <a:off x="2867382" y="3825236"/>
            <a:ext cx="414854" cy="420746"/>
            <a:chOff x="1909763" y="950913"/>
            <a:chExt cx="782637" cy="793750"/>
          </a:xfrm>
          <a:solidFill>
            <a:schemeClr val="bg1"/>
          </a:solidFill>
        </p:grpSpPr>
        <p:sp>
          <p:nvSpPr>
            <p:cNvPr id="12" name="Freeform 59">
              <a:extLst>
                <a:ext uri="{FF2B5EF4-FFF2-40B4-BE49-F238E27FC236}">
                  <a16:creationId xmlns:a16="http://schemas.microsoft.com/office/drawing/2014/main" id="{543BDFF4-F8B3-4A80-8DE4-6BB1B6CB7AA7}"/>
                </a:ext>
              </a:extLst>
            </p:cNvPr>
            <p:cNvSpPr>
              <a:spLocks noEditPoints="1"/>
            </p:cNvSpPr>
            <p:nvPr/>
          </p:nvSpPr>
          <p:spPr bwMode="auto">
            <a:xfrm>
              <a:off x="1909763" y="1204913"/>
              <a:ext cx="539750" cy="539750"/>
            </a:xfrm>
            <a:custGeom>
              <a:avLst/>
              <a:gdLst>
                <a:gd name="T0" fmla="*/ 0 w 340"/>
                <a:gd name="T1" fmla="*/ 340 h 340"/>
                <a:gd name="T2" fmla="*/ 340 w 340"/>
                <a:gd name="T3" fmla="*/ 340 h 340"/>
                <a:gd name="T4" fmla="*/ 340 w 340"/>
                <a:gd name="T5" fmla="*/ 0 h 340"/>
                <a:gd name="T6" fmla="*/ 0 w 340"/>
                <a:gd name="T7" fmla="*/ 0 h 340"/>
                <a:gd name="T8" fmla="*/ 0 w 340"/>
                <a:gd name="T9" fmla="*/ 340 h 340"/>
                <a:gd name="T10" fmla="*/ 304 w 340"/>
                <a:gd name="T11" fmla="*/ 251 h 340"/>
                <a:gd name="T12" fmla="*/ 35 w 340"/>
                <a:gd name="T13" fmla="*/ 251 h 340"/>
                <a:gd name="T14" fmla="*/ 35 w 340"/>
                <a:gd name="T15" fmla="*/ 36 h 340"/>
                <a:gd name="T16" fmla="*/ 304 w 340"/>
                <a:gd name="T17" fmla="*/ 36 h 340"/>
                <a:gd name="T18" fmla="*/ 304 w 340"/>
                <a:gd name="T19" fmla="*/ 25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40">
                  <a:moveTo>
                    <a:pt x="0" y="340"/>
                  </a:moveTo>
                  <a:lnTo>
                    <a:pt x="340" y="340"/>
                  </a:lnTo>
                  <a:lnTo>
                    <a:pt x="340" y="0"/>
                  </a:lnTo>
                  <a:lnTo>
                    <a:pt x="0" y="0"/>
                  </a:lnTo>
                  <a:lnTo>
                    <a:pt x="0" y="340"/>
                  </a:lnTo>
                  <a:close/>
                  <a:moveTo>
                    <a:pt x="304" y="251"/>
                  </a:moveTo>
                  <a:lnTo>
                    <a:pt x="35" y="251"/>
                  </a:lnTo>
                  <a:lnTo>
                    <a:pt x="35" y="36"/>
                  </a:lnTo>
                  <a:lnTo>
                    <a:pt x="304" y="36"/>
                  </a:lnTo>
                  <a:lnTo>
                    <a:pt x="304" y="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60">
              <a:extLst>
                <a:ext uri="{FF2B5EF4-FFF2-40B4-BE49-F238E27FC236}">
                  <a16:creationId xmlns:a16="http://schemas.microsoft.com/office/drawing/2014/main" id="{C7CBEF3C-933D-426A-B114-F5B89E2E4D69}"/>
                </a:ext>
              </a:extLst>
            </p:cNvPr>
            <p:cNvSpPr>
              <a:spLocks/>
            </p:cNvSpPr>
            <p:nvPr/>
          </p:nvSpPr>
          <p:spPr bwMode="auto">
            <a:xfrm>
              <a:off x="2060575" y="950913"/>
              <a:ext cx="631825" cy="569913"/>
            </a:xfrm>
            <a:custGeom>
              <a:avLst/>
              <a:gdLst>
                <a:gd name="T0" fmla="*/ 334 w 398"/>
                <a:gd name="T1" fmla="*/ 0 h 359"/>
                <a:gd name="T2" fmla="*/ 0 w 398"/>
                <a:gd name="T3" fmla="*/ 64 h 359"/>
                <a:gd name="T4" fmla="*/ 15 w 398"/>
                <a:gd name="T5" fmla="*/ 143 h 359"/>
                <a:gd name="T6" fmla="*/ 51 w 398"/>
                <a:gd name="T7" fmla="*/ 143 h 359"/>
                <a:gd name="T8" fmla="*/ 41 w 398"/>
                <a:gd name="T9" fmla="*/ 93 h 359"/>
                <a:gd name="T10" fmla="*/ 305 w 398"/>
                <a:gd name="T11" fmla="*/ 40 h 359"/>
                <a:gd name="T12" fmla="*/ 346 w 398"/>
                <a:gd name="T13" fmla="*/ 251 h 359"/>
                <a:gd name="T14" fmla="*/ 262 w 398"/>
                <a:gd name="T15" fmla="*/ 268 h 359"/>
                <a:gd name="T16" fmla="*/ 262 w 398"/>
                <a:gd name="T17" fmla="*/ 359 h 359"/>
                <a:gd name="T18" fmla="*/ 398 w 398"/>
                <a:gd name="T19" fmla="*/ 332 h 359"/>
                <a:gd name="T20" fmla="*/ 334 w 398"/>
                <a:gd name="T2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359">
                  <a:moveTo>
                    <a:pt x="334" y="0"/>
                  </a:moveTo>
                  <a:lnTo>
                    <a:pt x="0" y="64"/>
                  </a:lnTo>
                  <a:lnTo>
                    <a:pt x="15" y="143"/>
                  </a:lnTo>
                  <a:lnTo>
                    <a:pt x="51" y="143"/>
                  </a:lnTo>
                  <a:lnTo>
                    <a:pt x="41" y="93"/>
                  </a:lnTo>
                  <a:lnTo>
                    <a:pt x="305" y="40"/>
                  </a:lnTo>
                  <a:lnTo>
                    <a:pt x="346" y="251"/>
                  </a:lnTo>
                  <a:lnTo>
                    <a:pt x="262" y="268"/>
                  </a:lnTo>
                  <a:lnTo>
                    <a:pt x="262" y="359"/>
                  </a:lnTo>
                  <a:lnTo>
                    <a:pt x="398" y="332"/>
                  </a:lnTo>
                  <a:lnTo>
                    <a:pt x="3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pic>
        <p:nvPicPr>
          <p:cNvPr id="16" name="图片 15">
            <a:extLst>
              <a:ext uri="{FF2B5EF4-FFF2-40B4-BE49-F238E27FC236}">
                <a16:creationId xmlns:a16="http://schemas.microsoft.com/office/drawing/2014/main" id="{FF140D74-1ECC-4BBD-9A04-193879C805D4}"/>
              </a:ext>
            </a:extLst>
          </p:cNvPr>
          <p:cNvPicPr>
            <a:picLocks noChangeAspect="1"/>
          </p:cNvPicPr>
          <p:nvPr/>
        </p:nvPicPr>
        <p:blipFill>
          <a:blip r:embed="rId3"/>
          <a:stretch>
            <a:fillRect/>
          </a:stretch>
        </p:blipFill>
        <p:spPr>
          <a:xfrm>
            <a:off x="401945" y="784224"/>
            <a:ext cx="5600700" cy="5857875"/>
          </a:xfrm>
          <a:prstGeom prst="rect">
            <a:avLst/>
          </a:prstGeom>
        </p:spPr>
      </p:pic>
      <p:pic>
        <p:nvPicPr>
          <p:cNvPr id="6" name="图片 5">
            <a:extLst>
              <a:ext uri="{FF2B5EF4-FFF2-40B4-BE49-F238E27FC236}">
                <a16:creationId xmlns:a16="http://schemas.microsoft.com/office/drawing/2014/main" id="{0506F4A2-B79D-4751-B881-41423872C0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9357" y="784223"/>
            <a:ext cx="5509781" cy="5857876"/>
          </a:xfrm>
          <a:prstGeom prst="rect">
            <a:avLst/>
          </a:prstGeom>
        </p:spPr>
      </p:pic>
    </p:spTree>
    <p:extLst>
      <p:ext uri="{BB962C8B-B14F-4D97-AF65-F5344CB8AC3E}">
        <p14:creationId xmlns:p14="http://schemas.microsoft.com/office/powerpoint/2010/main" val="104981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extBox 76"/>
          <p:cNvSpPr txBox="1"/>
          <p:nvPr/>
        </p:nvSpPr>
        <p:spPr>
          <a:xfrm>
            <a:off x="409433" y="0"/>
            <a:ext cx="1826141" cy="584775"/>
          </a:xfrm>
          <a:prstGeom prst="rect">
            <a:avLst/>
          </a:prstGeom>
          <a:noFill/>
        </p:spPr>
        <p:txBody>
          <a:bodyPr wrap="none" rtlCol="0">
            <a:spAutoFit/>
          </a:bodyPr>
          <a:lstStyle/>
          <a:p>
            <a:r>
              <a:rPr lang="zh-CN" altLang="en-US" sz="3200" dirty="0">
                <a:latin typeface="微软雅黑" panose="020B0503020204020204" pitchFamily="34" charset="-122"/>
                <a:ea typeface="微软雅黑" panose="020B0503020204020204" pitchFamily="34" charset="-122"/>
              </a:rPr>
              <a:t>产品背景</a:t>
            </a:r>
          </a:p>
        </p:txBody>
      </p:sp>
      <p:sp>
        <p:nvSpPr>
          <p:cNvPr id="4" name="Freeform 5"/>
          <p:cNvSpPr/>
          <p:nvPr/>
        </p:nvSpPr>
        <p:spPr bwMode="auto">
          <a:xfrm flipH="1">
            <a:off x="0" y="-13281"/>
            <a:ext cx="409433" cy="832147"/>
          </a:xfrm>
          <a:custGeom>
            <a:avLst/>
            <a:gdLst>
              <a:gd name="T0" fmla="*/ 1462 w 2332"/>
              <a:gd name="T1" fmla="*/ 0 h 3907"/>
              <a:gd name="T2" fmla="*/ 2332 w 2332"/>
              <a:gd name="T3" fmla="*/ 0 h 3907"/>
              <a:gd name="T4" fmla="*/ 2332 w 2332"/>
              <a:gd name="T5" fmla="*/ 3907 h 3907"/>
              <a:gd name="T6" fmla="*/ 0 w 2332"/>
              <a:gd name="T7" fmla="*/ 2595 h 3907"/>
              <a:gd name="T8" fmla="*/ 1462 w 2332"/>
              <a:gd name="T9" fmla="*/ 0 h 3907"/>
            </a:gdLst>
            <a:ahLst/>
            <a:cxnLst>
              <a:cxn ang="0">
                <a:pos x="T0" y="T1"/>
              </a:cxn>
              <a:cxn ang="0">
                <a:pos x="T2" y="T3"/>
              </a:cxn>
              <a:cxn ang="0">
                <a:pos x="T4" y="T5"/>
              </a:cxn>
              <a:cxn ang="0">
                <a:pos x="T6" y="T7"/>
              </a:cxn>
              <a:cxn ang="0">
                <a:pos x="T8" y="T9"/>
              </a:cxn>
            </a:cxnLst>
            <a:rect l="0" t="0" r="r" b="b"/>
            <a:pathLst>
              <a:path w="2332" h="3907">
                <a:moveTo>
                  <a:pt x="1462" y="0"/>
                </a:moveTo>
                <a:lnTo>
                  <a:pt x="2332" y="0"/>
                </a:lnTo>
                <a:lnTo>
                  <a:pt x="2332" y="3907"/>
                </a:lnTo>
                <a:lnTo>
                  <a:pt x="0" y="2595"/>
                </a:lnTo>
                <a:lnTo>
                  <a:pt x="1462" y="0"/>
                </a:lnTo>
                <a:close/>
              </a:path>
            </a:pathLst>
          </a:custGeom>
          <a:solidFill>
            <a:srgbClr val="002B41"/>
          </a:solidFill>
          <a:ln w="28575">
            <a:noFill/>
          </a:ln>
          <a:effectLst>
            <a:outerShdw blurRad="254000" dist="127000" dir="2700000" algn="tl" rotWithShape="0">
              <a:prstClr val="black">
                <a:alpha val="40000"/>
              </a:prstClr>
            </a:outerShdw>
          </a:effectLst>
        </p:spPr>
        <p:txBody>
          <a:bodyPr anchor="ctr"/>
          <a:lstStyle/>
          <a:p>
            <a:pPr algn="ctr"/>
            <a:endParaRPr lang="zh-CN" altLang="en-US" sz="2000">
              <a:solidFill>
                <a:schemeClr val="bg1">
                  <a:lumMod val="95000"/>
                </a:schemeClr>
              </a:solidFill>
              <a:latin typeface="Calibri" panose="020F0502020204030204" pitchFamily="34" charset="0"/>
              <a:ea typeface="宋体" panose="02010600030101010101" pitchFamily="2" charset="-122"/>
            </a:endParaRPr>
          </a:p>
        </p:txBody>
      </p:sp>
      <p:sp>
        <p:nvSpPr>
          <p:cNvPr id="15" name="文本框 14"/>
          <p:cNvSpPr txBox="1"/>
          <p:nvPr/>
        </p:nvSpPr>
        <p:spPr>
          <a:xfrm>
            <a:off x="6365507" y="1640527"/>
            <a:ext cx="5060301" cy="3058081"/>
          </a:xfrm>
          <a:prstGeom prst="rect">
            <a:avLst/>
          </a:prstGeom>
          <a:noFill/>
        </p:spPr>
        <p:txBody>
          <a:bodyPr wrap="square" rtlCol="0">
            <a:spAutoFit/>
          </a:bodyPr>
          <a:lstStyle/>
          <a:p>
            <a:pPr algn="ctr">
              <a:lnSpc>
                <a:spcPct val="130000"/>
              </a:lnSpc>
            </a:pPr>
            <a:r>
              <a:rPr lang="zh-CN" altLang="en-US" sz="2400" b="1" dirty="0">
                <a:solidFill>
                  <a:schemeClr val="accent5">
                    <a:lumMod val="75000"/>
                  </a:schemeClr>
                </a:solidFill>
                <a:latin typeface="微软雅黑" panose="020B0503020204020204" pitchFamily="34" charset="-122"/>
                <a:ea typeface="微软雅黑" panose="020B0503020204020204" pitchFamily="34" charset="-122"/>
              </a:rPr>
              <a:t>为什么要推广关税保证保险</a:t>
            </a:r>
            <a:endParaRPr lang="en-US" altLang="zh-CN" sz="2400" b="1" dirty="0">
              <a:solidFill>
                <a:schemeClr val="accent5">
                  <a:lumMod val="75000"/>
                </a:schemeClr>
              </a:solidFill>
              <a:latin typeface="微软雅黑" panose="020B0503020204020204" pitchFamily="34" charset="-122"/>
              <a:ea typeface="微软雅黑" panose="020B0503020204020204" pitchFamily="34" charset="-122"/>
            </a:endParaRPr>
          </a:p>
          <a:p>
            <a:pPr marL="285750" indent="-285750">
              <a:lnSpc>
                <a:spcPct val="130000"/>
              </a:lnSpc>
              <a:buFont typeface="Wingdings" panose="05000000000000000000" pitchFamily="2" charset="2"/>
              <a:buChar char="l"/>
            </a:pPr>
            <a:r>
              <a:rPr lang="zh-CN" altLang="en-US" dirty="0">
                <a:solidFill>
                  <a:srgbClr val="002B41"/>
                </a:solidFill>
                <a:latin typeface="微软雅黑" panose="020B0503020204020204" pitchFamily="34" charset="-122"/>
                <a:ea typeface="微软雅黑" panose="020B0503020204020204" pitchFamily="34" charset="-122"/>
              </a:rPr>
              <a:t>我国首例被保险人是政府机关的保险产品，与海关总署共同开发，推广</a:t>
            </a:r>
            <a:endParaRPr lang="en-US" altLang="zh-CN" dirty="0">
              <a:solidFill>
                <a:srgbClr val="002B41"/>
              </a:solidFill>
              <a:latin typeface="微软雅黑" panose="020B0503020204020204" pitchFamily="34" charset="-122"/>
              <a:ea typeface="微软雅黑" panose="020B0503020204020204" pitchFamily="34" charset="-122"/>
            </a:endParaRPr>
          </a:p>
          <a:p>
            <a:pPr marL="285750" indent="-285750">
              <a:lnSpc>
                <a:spcPct val="130000"/>
              </a:lnSpc>
              <a:buFont typeface="Wingdings" panose="05000000000000000000" pitchFamily="2" charset="2"/>
              <a:buChar char="l"/>
            </a:pPr>
            <a:r>
              <a:rPr lang="zh-CN" altLang="en-US" dirty="0">
                <a:solidFill>
                  <a:srgbClr val="002B41"/>
                </a:solidFill>
                <a:latin typeface="微软雅黑" panose="020B0503020204020204" pitchFamily="34" charset="-122"/>
                <a:ea typeface="微软雅黑" panose="020B0503020204020204" pitchFamily="34" charset="-122"/>
              </a:rPr>
              <a:t>一张保单即可享受“</a:t>
            </a:r>
            <a:r>
              <a:rPr lang="zh-CN" altLang="en-US" dirty="0">
                <a:solidFill>
                  <a:srgbClr val="FF0000"/>
                </a:solidFill>
                <a:latin typeface="微软雅黑" panose="020B0503020204020204" pitchFamily="34" charset="-122"/>
                <a:ea typeface="微软雅黑" panose="020B0503020204020204" pitchFamily="34" charset="-122"/>
              </a:rPr>
              <a:t>先放行后缴税</a:t>
            </a:r>
            <a:r>
              <a:rPr lang="zh-CN" altLang="en-US" dirty="0">
                <a:solidFill>
                  <a:srgbClr val="002B41"/>
                </a:solidFill>
                <a:latin typeface="微软雅黑" panose="020B0503020204020204" pitchFamily="34" charset="-122"/>
                <a:ea typeface="微软雅黑" panose="020B0503020204020204" pitchFamily="34" charset="-122"/>
              </a:rPr>
              <a:t>” 的便利保证保险产品</a:t>
            </a:r>
            <a:endParaRPr lang="en-US" altLang="zh-CN" dirty="0">
              <a:solidFill>
                <a:srgbClr val="002B41"/>
              </a:solidFill>
              <a:latin typeface="微软雅黑" panose="020B0503020204020204" pitchFamily="34" charset="-122"/>
              <a:ea typeface="微软雅黑" panose="020B0503020204020204" pitchFamily="34" charset="-122"/>
            </a:endParaRPr>
          </a:p>
          <a:p>
            <a:pPr marL="285750" indent="-285750">
              <a:lnSpc>
                <a:spcPct val="130000"/>
              </a:lnSpc>
              <a:buFont typeface="Wingdings" panose="05000000000000000000" pitchFamily="2" charset="2"/>
              <a:buChar char="l"/>
            </a:pPr>
            <a:r>
              <a:rPr lang="zh-CN" altLang="en-US" dirty="0">
                <a:solidFill>
                  <a:srgbClr val="002B41"/>
                </a:solidFill>
                <a:latin typeface="微软雅黑" panose="020B0503020204020204" pitchFamily="34" charset="-122"/>
                <a:ea typeface="微软雅黑" panose="020B0503020204020204" pitchFamily="34" charset="-122"/>
              </a:rPr>
              <a:t>目前，仅有三家保险公司有认可的营业资质：</a:t>
            </a:r>
            <a:r>
              <a:rPr lang="zh-CN" altLang="en-US" dirty="0">
                <a:solidFill>
                  <a:srgbClr val="FF0000"/>
                </a:solidFill>
                <a:latin typeface="微软雅黑" panose="020B0503020204020204" pitchFamily="34" charset="-122"/>
                <a:ea typeface="微软雅黑" panose="020B0503020204020204" pitchFamily="34" charset="-122"/>
              </a:rPr>
              <a:t>太保、人保、中银保</a:t>
            </a:r>
            <a:endParaRPr lang="en-US" altLang="zh-CN" dirty="0">
              <a:solidFill>
                <a:srgbClr val="FF0000"/>
              </a:solidFill>
              <a:latin typeface="微软雅黑" panose="020B0503020204020204" pitchFamily="34" charset="-122"/>
              <a:ea typeface="微软雅黑" panose="020B0503020204020204" pitchFamily="34" charset="-122"/>
            </a:endParaRPr>
          </a:p>
          <a:p>
            <a:pPr marL="285750" indent="-285750">
              <a:lnSpc>
                <a:spcPct val="130000"/>
              </a:lnSpc>
              <a:buFont typeface="Wingdings" panose="05000000000000000000" pitchFamily="2" charset="2"/>
              <a:buChar char="l"/>
            </a:pPr>
            <a:r>
              <a:rPr lang="zh-CN" altLang="en-US" dirty="0">
                <a:solidFill>
                  <a:srgbClr val="002B41"/>
                </a:solidFill>
                <a:latin typeface="微软雅黑" panose="020B0503020204020204" pitchFamily="34" charset="-122"/>
                <a:ea typeface="微软雅黑" panose="020B0503020204020204" pitchFamily="34" charset="-122"/>
              </a:rPr>
              <a:t>一张保单全国通用</a:t>
            </a:r>
            <a:endParaRPr lang="en-US" altLang="zh-CN" dirty="0">
              <a:solidFill>
                <a:srgbClr val="002B41"/>
              </a:solidFill>
              <a:latin typeface="微软雅黑" panose="020B0503020204020204" pitchFamily="34" charset="-122"/>
              <a:ea typeface="微软雅黑" panose="020B0503020204020204" pitchFamily="34" charset="-122"/>
            </a:endParaRPr>
          </a:p>
        </p:txBody>
      </p:sp>
      <p:graphicFrame>
        <p:nvGraphicFramePr>
          <p:cNvPr id="17" name="图示 16"/>
          <p:cNvGraphicFramePr/>
          <p:nvPr/>
        </p:nvGraphicFramePr>
        <p:xfrm>
          <a:off x="337220" y="1412929"/>
          <a:ext cx="5898342" cy="4233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椭圆 19"/>
          <p:cNvSpPr/>
          <p:nvPr/>
        </p:nvSpPr>
        <p:spPr>
          <a:xfrm>
            <a:off x="2596231" y="3254613"/>
            <a:ext cx="1380319" cy="1350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F1F1F1"/>
                </a:solidFill>
                <a:latin typeface="微软雅黑" panose="020B0503020204020204" pitchFamily="34" charset="-122"/>
                <a:ea typeface="微软雅黑" panose="020B0503020204020204" pitchFamily="34" charset="-122"/>
              </a:rPr>
              <a:t>关税保证保险</a:t>
            </a:r>
          </a:p>
        </p:txBody>
      </p:sp>
      <p:sp>
        <p:nvSpPr>
          <p:cNvPr id="23" name="文本框 22"/>
          <p:cNvSpPr txBox="1"/>
          <p:nvPr/>
        </p:nvSpPr>
        <p:spPr>
          <a:xfrm rot="3521429">
            <a:off x="3964612" y="3072705"/>
            <a:ext cx="914400" cy="369332"/>
          </a:xfrm>
          <a:prstGeom prst="rect">
            <a:avLst/>
          </a:prstGeom>
          <a:noFill/>
        </p:spPr>
        <p:txBody>
          <a:bodyPr wrap="square" rtlCol="0">
            <a:spAutoFit/>
          </a:bodyPr>
          <a:lstStyle/>
          <a:p>
            <a:pPr algn="ctr"/>
            <a:r>
              <a:rPr lang="zh-CN" altLang="en-US" dirty="0">
                <a:solidFill>
                  <a:srgbClr val="002B41"/>
                </a:solidFill>
                <a:latin typeface="微软雅黑" panose="020B0503020204020204" pitchFamily="34" charset="-122"/>
                <a:ea typeface="微软雅黑" panose="020B0503020204020204" pitchFamily="34" charset="-122"/>
              </a:rPr>
              <a:t>增效</a:t>
            </a:r>
          </a:p>
        </p:txBody>
      </p:sp>
      <p:sp>
        <p:nvSpPr>
          <p:cNvPr id="24" name="文本框 23"/>
          <p:cNvSpPr txBox="1"/>
          <p:nvPr/>
        </p:nvSpPr>
        <p:spPr>
          <a:xfrm rot="17943626">
            <a:off x="1596402" y="3069947"/>
            <a:ext cx="914400" cy="369332"/>
          </a:xfrm>
          <a:prstGeom prst="rect">
            <a:avLst/>
          </a:prstGeom>
          <a:noFill/>
        </p:spPr>
        <p:txBody>
          <a:bodyPr wrap="square" rtlCol="0">
            <a:spAutoFit/>
          </a:bodyPr>
          <a:lstStyle/>
          <a:p>
            <a:r>
              <a:rPr lang="zh-CN" altLang="en-US" dirty="0">
                <a:solidFill>
                  <a:srgbClr val="002B41"/>
                </a:solidFill>
                <a:latin typeface="微软雅黑" panose="020B0503020204020204" pitchFamily="34" charset="-122"/>
                <a:ea typeface="微软雅黑" panose="020B0503020204020204" pitchFamily="34" charset="-122"/>
              </a:rPr>
              <a:t>担保</a:t>
            </a:r>
          </a:p>
        </p:txBody>
      </p:sp>
      <p:sp>
        <p:nvSpPr>
          <p:cNvPr id="25" name="文本框 24"/>
          <p:cNvSpPr txBox="1"/>
          <p:nvPr/>
        </p:nvSpPr>
        <p:spPr>
          <a:xfrm>
            <a:off x="2829191" y="4617363"/>
            <a:ext cx="914400" cy="369332"/>
          </a:xfrm>
          <a:prstGeom prst="rect">
            <a:avLst/>
          </a:prstGeom>
          <a:noFill/>
        </p:spPr>
        <p:txBody>
          <a:bodyPr wrap="square" rtlCol="0">
            <a:spAutoFit/>
          </a:bodyPr>
          <a:lstStyle/>
          <a:p>
            <a:pPr algn="ctr"/>
            <a:r>
              <a:rPr lang="zh-CN" altLang="en-US" dirty="0">
                <a:solidFill>
                  <a:srgbClr val="002B41"/>
                </a:solidFill>
                <a:latin typeface="微软雅黑" panose="020B0503020204020204" pitchFamily="34" charset="-122"/>
                <a:ea typeface="微软雅黑" panose="020B0503020204020204" pitchFamily="34" charset="-122"/>
              </a:rPr>
              <a:t>减负</a:t>
            </a:r>
          </a:p>
        </p:txBody>
      </p:sp>
      <p:pic>
        <p:nvPicPr>
          <p:cNvPr id="11" name="图片 10">
            <a:extLst>
              <a:ext uri="{FF2B5EF4-FFF2-40B4-BE49-F238E27FC236}">
                <a16:creationId xmlns:a16="http://schemas.microsoft.com/office/drawing/2014/main" id="{E46F7D78-A15D-4A42-9C86-A2C4F718438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59618" y="1"/>
            <a:ext cx="1532381" cy="65323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Line 16"/>
          <p:cNvSpPr>
            <a:spLocks noChangeShapeType="1"/>
          </p:cNvSpPr>
          <p:nvPr/>
        </p:nvSpPr>
        <p:spPr bwMode="auto">
          <a:xfrm flipH="1">
            <a:off x="3724539" y="-179684"/>
            <a:ext cx="4072921" cy="7040124"/>
          </a:xfrm>
          <a:prstGeom prst="line">
            <a:avLst/>
          </a:prstGeom>
          <a:noFill/>
          <a:ln w="7938" cap="flat">
            <a:solidFill>
              <a:srgbClr val="002B4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white">
                  <a:lumMod val="95000"/>
                </a:prstClr>
              </a:solidFill>
            </a:endParaRPr>
          </a:p>
        </p:txBody>
      </p:sp>
      <p:sp>
        <p:nvSpPr>
          <p:cNvPr id="3" name="Line 18"/>
          <p:cNvSpPr>
            <a:spLocks noChangeShapeType="1"/>
          </p:cNvSpPr>
          <p:nvPr/>
        </p:nvSpPr>
        <p:spPr bwMode="auto">
          <a:xfrm flipH="1" flipV="1">
            <a:off x="1904214" y="-1"/>
            <a:ext cx="6243498" cy="6890832"/>
          </a:xfrm>
          <a:prstGeom prst="line">
            <a:avLst/>
          </a:prstGeom>
          <a:noFill/>
          <a:ln w="7938" cap="flat">
            <a:solidFill>
              <a:srgbClr val="002B4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white">
                  <a:lumMod val="95000"/>
                </a:prstClr>
              </a:solidFill>
            </a:endParaRPr>
          </a:p>
        </p:txBody>
      </p:sp>
      <p:sp>
        <p:nvSpPr>
          <p:cNvPr id="4" name="Line 17"/>
          <p:cNvSpPr>
            <a:spLocks noChangeShapeType="1"/>
          </p:cNvSpPr>
          <p:nvPr/>
        </p:nvSpPr>
        <p:spPr bwMode="auto">
          <a:xfrm>
            <a:off x="0" y="2500664"/>
            <a:ext cx="12192000" cy="3271025"/>
          </a:xfrm>
          <a:prstGeom prst="line">
            <a:avLst/>
          </a:prstGeom>
          <a:noFill/>
          <a:ln w="7938" cap="flat">
            <a:solidFill>
              <a:srgbClr val="002B4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white">
                  <a:lumMod val="95000"/>
                </a:prstClr>
              </a:solidFill>
            </a:endParaRPr>
          </a:p>
        </p:txBody>
      </p:sp>
      <p:sp>
        <p:nvSpPr>
          <p:cNvPr id="5" name="Freeform 5"/>
          <p:cNvSpPr/>
          <p:nvPr/>
        </p:nvSpPr>
        <p:spPr bwMode="auto">
          <a:xfrm>
            <a:off x="2335428" y="0"/>
            <a:ext cx="7521143" cy="6890833"/>
          </a:xfrm>
          <a:custGeom>
            <a:avLst/>
            <a:gdLst>
              <a:gd name="T0" fmla="*/ 1462 w 2332"/>
              <a:gd name="T1" fmla="*/ 0 h 3907"/>
              <a:gd name="T2" fmla="*/ 2332 w 2332"/>
              <a:gd name="T3" fmla="*/ 0 h 3907"/>
              <a:gd name="T4" fmla="*/ 2332 w 2332"/>
              <a:gd name="T5" fmla="*/ 3907 h 3907"/>
              <a:gd name="T6" fmla="*/ 0 w 2332"/>
              <a:gd name="T7" fmla="*/ 2595 h 3907"/>
              <a:gd name="T8" fmla="*/ 1462 w 2332"/>
              <a:gd name="T9" fmla="*/ 0 h 3907"/>
              <a:gd name="connsiteX0" fmla="*/ 4048 w 7779"/>
              <a:gd name="connsiteY0" fmla="*/ 0 h 10000"/>
              <a:gd name="connsiteX1" fmla="*/ 7779 w 7779"/>
              <a:gd name="connsiteY1" fmla="*/ 0 h 10000"/>
              <a:gd name="connsiteX2" fmla="*/ 7779 w 7779"/>
              <a:gd name="connsiteY2" fmla="*/ 10000 h 10000"/>
              <a:gd name="connsiteX3" fmla="*/ 0 w 7779"/>
              <a:gd name="connsiteY3" fmla="*/ 7610 h 10000"/>
              <a:gd name="connsiteX4" fmla="*/ 4048 w 7779"/>
              <a:gd name="connsiteY4" fmla="*/ 0 h 10000"/>
              <a:gd name="connsiteX0-1" fmla="*/ 5204 w 14475"/>
              <a:gd name="connsiteY0-2" fmla="*/ 0 h 9785"/>
              <a:gd name="connsiteX1-3" fmla="*/ 10000 w 14475"/>
              <a:gd name="connsiteY1-4" fmla="*/ 0 h 9785"/>
              <a:gd name="connsiteX2-5" fmla="*/ 14475 w 14475"/>
              <a:gd name="connsiteY2-6" fmla="*/ 9785 h 9785"/>
              <a:gd name="connsiteX3-7" fmla="*/ 0 w 14475"/>
              <a:gd name="connsiteY3-8" fmla="*/ 7610 h 9785"/>
              <a:gd name="connsiteX4-9" fmla="*/ 5204 w 14475"/>
              <a:gd name="connsiteY4-10" fmla="*/ 0 h 9785"/>
              <a:gd name="connsiteX0-11" fmla="*/ 5713 w 12118"/>
              <a:gd name="connsiteY0-12" fmla="*/ 0 h 10000"/>
              <a:gd name="connsiteX1-13" fmla="*/ 9026 w 12118"/>
              <a:gd name="connsiteY1-14" fmla="*/ 0 h 10000"/>
              <a:gd name="connsiteX2-15" fmla="*/ 12118 w 12118"/>
              <a:gd name="connsiteY2-16" fmla="*/ 10000 h 10000"/>
              <a:gd name="connsiteX3-17" fmla="*/ 0 w 12118"/>
              <a:gd name="connsiteY3-18" fmla="*/ 8114 h 10000"/>
              <a:gd name="connsiteX4-19" fmla="*/ 5713 w 12118"/>
              <a:gd name="connsiteY4-20" fmla="*/ 0 h 10000"/>
              <a:gd name="connsiteX0-21" fmla="*/ 6684 w 13089"/>
              <a:gd name="connsiteY0-22" fmla="*/ 0 h 10000"/>
              <a:gd name="connsiteX1-23" fmla="*/ 9997 w 13089"/>
              <a:gd name="connsiteY1-24" fmla="*/ 0 h 10000"/>
              <a:gd name="connsiteX2-25" fmla="*/ 13089 w 13089"/>
              <a:gd name="connsiteY2-26" fmla="*/ 10000 h 10000"/>
              <a:gd name="connsiteX3-27" fmla="*/ 0 w 13089"/>
              <a:gd name="connsiteY3-28" fmla="*/ 8173 h 10000"/>
              <a:gd name="connsiteX4-29" fmla="*/ 6684 w 13089"/>
              <a:gd name="connsiteY4-30" fmla="*/ 0 h 10000"/>
              <a:gd name="connsiteX0-31" fmla="*/ 2369 w 8774"/>
              <a:gd name="connsiteY0-32" fmla="*/ 0 h 10000"/>
              <a:gd name="connsiteX1-33" fmla="*/ 5682 w 8774"/>
              <a:gd name="connsiteY1-34" fmla="*/ 0 h 10000"/>
              <a:gd name="connsiteX2-35" fmla="*/ 8774 w 8774"/>
              <a:gd name="connsiteY2-36" fmla="*/ 10000 h 10000"/>
              <a:gd name="connsiteX3-37" fmla="*/ 0 w 8774"/>
              <a:gd name="connsiteY3-38" fmla="*/ 7222 h 10000"/>
              <a:gd name="connsiteX4-39" fmla="*/ 2369 w 8774"/>
              <a:gd name="connsiteY4-40" fmla="*/ 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774" h="10000">
                <a:moveTo>
                  <a:pt x="2369" y="0"/>
                </a:moveTo>
                <a:lnTo>
                  <a:pt x="5682" y="0"/>
                </a:lnTo>
                <a:lnTo>
                  <a:pt x="8774" y="10000"/>
                </a:lnTo>
                <a:lnTo>
                  <a:pt x="0" y="7222"/>
                </a:lnTo>
                <a:lnTo>
                  <a:pt x="2369" y="0"/>
                </a:lnTo>
                <a:close/>
              </a:path>
            </a:pathLst>
          </a:custGeom>
          <a:solidFill>
            <a:srgbClr val="002B41"/>
          </a:solidFill>
          <a:ln w="28575">
            <a:noFill/>
          </a:ln>
          <a:effectLst>
            <a:outerShdw blurRad="254000" dist="127000" dir="2700000" algn="tl" rotWithShape="0">
              <a:prstClr val="black">
                <a:alpha val="40000"/>
              </a:prstClr>
            </a:outerShdw>
          </a:effectLst>
        </p:spPr>
        <p:txBody>
          <a:bodyPr anchor="ctr"/>
          <a:lstStyle/>
          <a:p>
            <a:pPr algn="ctr"/>
            <a:endParaRPr lang="zh-CN" altLang="en-US" sz="2000">
              <a:solidFill>
                <a:prstClr val="white">
                  <a:lumMod val="95000"/>
                </a:prstClr>
              </a:solidFill>
            </a:endParaRPr>
          </a:p>
        </p:txBody>
      </p:sp>
      <p:sp>
        <p:nvSpPr>
          <p:cNvPr id="6" name="TextBox 76"/>
          <p:cNvSpPr txBox="1"/>
          <p:nvPr/>
        </p:nvSpPr>
        <p:spPr>
          <a:xfrm>
            <a:off x="4464784" y="1992830"/>
            <a:ext cx="3262432" cy="1015663"/>
          </a:xfrm>
          <a:prstGeom prst="rect">
            <a:avLst/>
          </a:prstGeom>
          <a:noFill/>
          <a:effectLst/>
        </p:spPr>
        <p:txBody>
          <a:bodyPr wrap="none" rtlCol="0">
            <a:spAutoFit/>
          </a:bodyPr>
          <a:lstStyle/>
          <a:p>
            <a:pPr algn="ctr"/>
            <a:r>
              <a:rPr lang="zh-CN" altLang="en-US" sz="6000" dirty="0">
                <a:solidFill>
                  <a:prstClr val="white">
                    <a:lumMod val="95000"/>
                  </a:prstClr>
                </a:solidFill>
                <a:latin typeface="微软雅黑" panose="020B0503020204020204" pitchFamily="34" charset="-122"/>
                <a:ea typeface="微软雅黑" panose="020B0503020204020204" pitchFamily="34" charset="-122"/>
              </a:rPr>
              <a:t>第二部分</a:t>
            </a:r>
          </a:p>
        </p:txBody>
      </p:sp>
      <p:sp>
        <p:nvSpPr>
          <p:cNvPr id="9" name="TextBox 76"/>
          <p:cNvSpPr txBox="1"/>
          <p:nvPr/>
        </p:nvSpPr>
        <p:spPr>
          <a:xfrm>
            <a:off x="4323047" y="3060694"/>
            <a:ext cx="3545903" cy="1015663"/>
          </a:xfrm>
          <a:prstGeom prst="rect">
            <a:avLst/>
          </a:prstGeom>
          <a:noFill/>
          <a:effectLst/>
        </p:spPr>
        <p:txBody>
          <a:bodyPr wrap="square" rtlCol="0">
            <a:spAutoFit/>
          </a:bodyPr>
          <a:lstStyle/>
          <a:p>
            <a:pPr algn="ctr"/>
            <a:r>
              <a:rPr lang="zh-CN" altLang="en-US" sz="6000" dirty="0">
                <a:solidFill>
                  <a:prstClr val="white">
                    <a:lumMod val="95000"/>
                  </a:prstClr>
                </a:solidFill>
                <a:latin typeface="微软雅黑" panose="020B0503020204020204" pitchFamily="34" charset="-122"/>
                <a:ea typeface="微软雅黑" panose="020B0503020204020204" pitchFamily="34" charset="-122"/>
              </a:rPr>
              <a:t>产品介绍</a:t>
            </a:r>
          </a:p>
        </p:txBody>
      </p:sp>
      <p:pic>
        <p:nvPicPr>
          <p:cNvPr id="10" name="图片 9">
            <a:extLst>
              <a:ext uri="{FF2B5EF4-FFF2-40B4-BE49-F238E27FC236}">
                <a16:creationId xmlns:a16="http://schemas.microsoft.com/office/drawing/2014/main" id="{A3C0E4F9-F140-434F-91DB-1060DE380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9618" y="1"/>
            <a:ext cx="1532381" cy="65323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extBox 76"/>
          <p:cNvSpPr txBox="1"/>
          <p:nvPr/>
        </p:nvSpPr>
        <p:spPr>
          <a:xfrm>
            <a:off x="409433" y="18335"/>
            <a:ext cx="1826141" cy="584775"/>
          </a:xfrm>
          <a:prstGeom prst="rect">
            <a:avLst/>
          </a:prstGeom>
          <a:noFill/>
        </p:spPr>
        <p:txBody>
          <a:bodyPr wrap="none" rtlCol="0">
            <a:spAutoFit/>
          </a:bodyPr>
          <a:lstStyle/>
          <a:p>
            <a:r>
              <a:rPr lang="zh-CN" altLang="en-US" sz="3200" dirty="0">
                <a:solidFill>
                  <a:srgbClr val="002B41"/>
                </a:solidFill>
                <a:latin typeface="微软雅黑" panose="020B0503020204020204" pitchFamily="34" charset="-122"/>
                <a:ea typeface="微软雅黑" panose="020B0503020204020204" pitchFamily="34" charset="-122"/>
              </a:rPr>
              <a:t>产品介绍</a:t>
            </a:r>
          </a:p>
        </p:txBody>
      </p:sp>
      <p:sp>
        <p:nvSpPr>
          <p:cNvPr id="4" name="Freeform 5"/>
          <p:cNvSpPr/>
          <p:nvPr/>
        </p:nvSpPr>
        <p:spPr bwMode="auto">
          <a:xfrm flipH="1">
            <a:off x="0" y="0"/>
            <a:ext cx="409433" cy="832147"/>
          </a:xfrm>
          <a:custGeom>
            <a:avLst/>
            <a:gdLst>
              <a:gd name="T0" fmla="*/ 1462 w 2332"/>
              <a:gd name="T1" fmla="*/ 0 h 3907"/>
              <a:gd name="T2" fmla="*/ 2332 w 2332"/>
              <a:gd name="T3" fmla="*/ 0 h 3907"/>
              <a:gd name="T4" fmla="*/ 2332 w 2332"/>
              <a:gd name="T5" fmla="*/ 3907 h 3907"/>
              <a:gd name="T6" fmla="*/ 0 w 2332"/>
              <a:gd name="T7" fmla="*/ 2595 h 3907"/>
              <a:gd name="T8" fmla="*/ 1462 w 2332"/>
              <a:gd name="T9" fmla="*/ 0 h 3907"/>
            </a:gdLst>
            <a:ahLst/>
            <a:cxnLst>
              <a:cxn ang="0">
                <a:pos x="T0" y="T1"/>
              </a:cxn>
              <a:cxn ang="0">
                <a:pos x="T2" y="T3"/>
              </a:cxn>
              <a:cxn ang="0">
                <a:pos x="T4" y="T5"/>
              </a:cxn>
              <a:cxn ang="0">
                <a:pos x="T6" y="T7"/>
              </a:cxn>
              <a:cxn ang="0">
                <a:pos x="T8" y="T9"/>
              </a:cxn>
            </a:cxnLst>
            <a:rect l="0" t="0" r="r" b="b"/>
            <a:pathLst>
              <a:path w="2332" h="3907">
                <a:moveTo>
                  <a:pt x="1462" y="0"/>
                </a:moveTo>
                <a:lnTo>
                  <a:pt x="2332" y="0"/>
                </a:lnTo>
                <a:lnTo>
                  <a:pt x="2332" y="3907"/>
                </a:lnTo>
                <a:lnTo>
                  <a:pt x="0" y="2595"/>
                </a:lnTo>
                <a:lnTo>
                  <a:pt x="1462" y="0"/>
                </a:lnTo>
                <a:close/>
              </a:path>
            </a:pathLst>
          </a:custGeom>
          <a:solidFill>
            <a:srgbClr val="002B41"/>
          </a:solidFill>
          <a:ln w="28575">
            <a:noFill/>
          </a:ln>
          <a:effectLst>
            <a:outerShdw blurRad="254000" dist="127000" dir="2700000" algn="tl" rotWithShape="0">
              <a:prstClr val="black">
                <a:alpha val="40000"/>
              </a:prstClr>
            </a:outerShdw>
          </a:effectLst>
        </p:spPr>
        <p:txBody>
          <a:bodyPr anchor="ctr"/>
          <a:lstStyle/>
          <a:p>
            <a:pPr algn="ctr"/>
            <a:endParaRPr lang="zh-CN" altLang="en-US" sz="2000">
              <a:solidFill>
                <a:schemeClr val="bg1">
                  <a:lumMod val="95000"/>
                </a:schemeClr>
              </a:solidFill>
              <a:latin typeface="Calibri" panose="020F0502020204030204" pitchFamily="34" charset="0"/>
              <a:ea typeface="宋体" panose="02010600030101010101" pitchFamily="2" charset="-122"/>
            </a:endParaRPr>
          </a:p>
        </p:txBody>
      </p:sp>
      <p:sp>
        <p:nvSpPr>
          <p:cNvPr id="3" name="文本框 2"/>
          <p:cNvSpPr txBox="1"/>
          <p:nvPr/>
        </p:nvSpPr>
        <p:spPr>
          <a:xfrm>
            <a:off x="4404053" y="951420"/>
            <a:ext cx="3383891" cy="523220"/>
          </a:xfrm>
          <a:prstGeom prst="rect">
            <a:avLst/>
          </a:prstGeom>
          <a:noFill/>
        </p:spPr>
        <p:txBody>
          <a:bodyPr wrap="square" rtlCol="0">
            <a:spAutoFit/>
          </a:bodyPr>
          <a:lstStyle/>
          <a:p>
            <a:pPr algn="ctr"/>
            <a:r>
              <a:rPr lang="zh-CN" altLang="en-US" sz="2800" b="1" dirty="0">
                <a:solidFill>
                  <a:srgbClr val="002B41"/>
                </a:solidFill>
                <a:latin typeface="微软雅黑" panose="020B0503020204020204" pitchFamily="34" charset="-122"/>
                <a:ea typeface="微软雅黑" panose="020B0503020204020204" pitchFamily="34" charset="-122"/>
              </a:rPr>
              <a:t>产品适用范围</a:t>
            </a:r>
          </a:p>
        </p:txBody>
      </p:sp>
      <p:graphicFrame>
        <p:nvGraphicFramePr>
          <p:cNvPr id="5" name="表格 4"/>
          <p:cNvGraphicFramePr>
            <a:graphicFrameLocks noGrp="1"/>
          </p:cNvGraphicFramePr>
          <p:nvPr>
            <p:extLst>
              <p:ext uri="{D42A27DB-BD31-4B8C-83A1-F6EECF244321}">
                <p14:modId xmlns:p14="http://schemas.microsoft.com/office/powerpoint/2010/main" val="74406826"/>
              </p:ext>
            </p:extLst>
          </p:nvPr>
        </p:nvGraphicFramePr>
        <p:xfrm>
          <a:off x="1164680" y="1570967"/>
          <a:ext cx="9862639" cy="2722880"/>
        </p:xfrm>
        <a:graphic>
          <a:graphicData uri="http://schemas.openxmlformats.org/drawingml/2006/table">
            <a:tbl>
              <a:tblPr firstRow="1" bandRow="1">
                <a:tableStyleId>{073A0DAA-6AF3-43AB-8588-CEC1D06C72B9}</a:tableStyleId>
              </a:tblPr>
              <a:tblGrid>
                <a:gridCol w="1286902">
                  <a:extLst>
                    <a:ext uri="{9D8B030D-6E8A-4147-A177-3AD203B41FA5}">
                      <a16:colId xmlns:a16="http://schemas.microsoft.com/office/drawing/2014/main" val="20000"/>
                    </a:ext>
                  </a:extLst>
                </a:gridCol>
                <a:gridCol w="2734382">
                  <a:extLst>
                    <a:ext uri="{9D8B030D-6E8A-4147-A177-3AD203B41FA5}">
                      <a16:colId xmlns:a16="http://schemas.microsoft.com/office/drawing/2014/main" val="20001"/>
                    </a:ext>
                  </a:extLst>
                </a:gridCol>
                <a:gridCol w="2855053">
                  <a:extLst>
                    <a:ext uri="{9D8B030D-6E8A-4147-A177-3AD203B41FA5}">
                      <a16:colId xmlns:a16="http://schemas.microsoft.com/office/drawing/2014/main" val="20002"/>
                    </a:ext>
                  </a:extLst>
                </a:gridCol>
                <a:gridCol w="2986302">
                  <a:extLst>
                    <a:ext uri="{9D8B030D-6E8A-4147-A177-3AD203B41FA5}">
                      <a16:colId xmlns:a16="http://schemas.microsoft.com/office/drawing/2014/main" val="20003"/>
                    </a:ext>
                  </a:extLst>
                </a:gridCol>
              </a:tblGrid>
              <a:tr h="370840">
                <a:tc>
                  <a:txBody>
                    <a:bodyPr/>
                    <a:lstStyle/>
                    <a:p>
                      <a:pPr algn="ctr"/>
                      <a:r>
                        <a:rPr lang="zh-CN" altLang="en-US" sz="1600" dirty="0">
                          <a:latin typeface="微软雅黑" panose="020B0503020204020204" pitchFamily="34" charset="-122"/>
                          <a:ea typeface="微软雅黑" panose="020B0503020204020204" pitchFamily="34" charset="-122"/>
                        </a:rPr>
                        <a:t>保单用途</a:t>
                      </a:r>
                    </a:p>
                  </a:txBody>
                  <a:tcPr anchor="ctr">
                    <a:solidFill>
                      <a:srgbClr val="002B41"/>
                    </a:solidFill>
                  </a:tcPr>
                </a:tc>
                <a:tc>
                  <a:txBody>
                    <a:bodyPr/>
                    <a:lstStyle/>
                    <a:p>
                      <a:pPr algn="ctr"/>
                      <a:r>
                        <a:rPr lang="zh-CN" altLang="en-US" sz="1600" dirty="0">
                          <a:solidFill>
                            <a:schemeClr val="accent4">
                              <a:lumMod val="60000"/>
                              <a:lumOff val="40000"/>
                            </a:schemeClr>
                          </a:solidFill>
                          <a:latin typeface="微软雅黑" panose="020B0503020204020204" pitchFamily="34" charset="-122"/>
                          <a:ea typeface="微软雅黑" panose="020B0503020204020204" pitchFamily="34" charset="-122"/>
                        </a:rPr>
                        <a:t>汇总征税担保</a:t>
                      </a:r>
                    </a:p>
                  </a:txBody>
                  <a:tcPr anchor="ctr">
                    <a:solidFill>
                      <a:srgbClr val="002B41"/>
                    </a:solidFill>
                  </a:tcPr>
                </a:tc>
                <a:tc>
                  <a:txBody>
                    <a:bodyPr/>
                    <a:lstStyle/>
                    <a:p>
                      <a:pPr algn="ctr"/>
                      <a:r>
                        <a:rPr lang="zh-CN" altLang="en-US" sz="1600" dirty="0">
                          <a:latin typeface="微软雅黑" panose="020B0503020204020204" pitchFamily="34" charset="-122"/>
                          <a:ea typeface="微软雅黑" panose="020B0503020204020204" pitchFamily="34" charset="-122"/>
                        </a:rPr>
                        <a:t>纳税期限担保（循环）</a:t>
                      </a:r>
                    </a:p>
                  </a:txBody>
                  <a:tcPr anchor="ctr">
                    <a:solidFill>
                      <a:srgbClr val="002B41"/>
                    </a:solidFill>
                  </a:tcPr>
                </a:tc>
                <a:tc>
                  <a:txBody>
                    <a:bodyPr/>
                    <a:lstStyle/>
                    <a:p>
                      <a:pPr algn="ctr"/>
                      <a:r>
                        <a:rPr lang="zh-CN" altLang="en-US" sz="1600" dirty="0">
                          <a:solidFill>
                            <a:schemeClr val="accent4">
                              <a:lumMod val="60000"/>
                              <a:lumOff val="40000"/>
                            </a:schemeClr>
                          </a:solidFill>
                          <a:latin typeface="微软雅黑" panose="020B0503020204020204" pitchFamily="34" charset="-122"/>
                          <a:ea typeface="微软雅黑" panose="020B0503020204020204" pitchFamily="34" charset="-122"/>
                        </a:rPr>
                        <a:t>征税要素担保</a:t>
                      </a:r>
                    </a:p>
                  </a:txBody>
                  <a:tcPr anchor="ctr">
                    <a:solidFill>
                      <a:srgbClr val="002B41"/>
                    </a:solidFill>
                  </a:tcPr>
                </a:tc>
                <a:extLst>
                  <a:ext uri="{0D108BD9-81ED-4DB2-BD59-A6C34878D82A}">
                    <a16:rowId xmlns:a16="http://schemas.microsoft.com/office/drawing/2014/main" val="10000"/>
                  </a:ext>
                </a:extLst>
              </a:tr>
              <a:tr h="370840">
                <a:tc>
                  <a:txBody>
                    <a:bodyPr/>
                    <a:lstStyle/>
                    <a:p>
                      <a:pPr algn="ctr"/>
                      <a:r>
                        <a:rPr lang="zh-CN" altLang="en-US" sz="1600" b="1" dirty="0">
                          <a:latin typeface="微软雅黑" panose="020B0503020204020204" pitchFamily="34" charset="-122"/>
                          <a:ea typeface="微软雅黑" panose="020B0503020204020204" pitchFamily="34" charset="-122"/>
                        </a:rPr>
                        <a:t>使用方式</a:t>
                      </a:r>
                    </a:p>
                  </a:txBody>
                  <a:tcPr anchor="ctr">
                    <a:solidFill>
                      <a:schemeClr val="accent1">
                        <a:lumMod val="20000"/>
                        <a:lumOff val="80000"/>
                      </a:schemeClr>
                    </a:solidFill>
                  </a:tcPr>
                </a:tc>
                <a:tc gridSpan="2">
                  <a:txBody>
                    <a:bodyPr/>
                    <a:lstStyle/>
                    <a:p>
                      <a:pPr algn="ctr"/>
                      <a:r>
                        <a:rPr lang="zh-CN" altLang="en-US" sz="1400" dirty="0">
                          <a:latin typeface="微软雅黑" panose="020B0503020204020204" pitchFamily="34" charset="-122"/>
                          <a:ea typeface="微软雅黑" panose="020B0503020204020204" pitchFamily="34" charset="-122"/>
                        </a:rPr>
                        <a:t>保险期限内额度可循环使用，</a:t>
                      </a:r>
                    </a:p>
                    <a:p>
                      <a:pPr algn="ctr"/>
                      <a:r>
                        <a:rPr lang="zh-CN" altLang="en-US" sz="1400" dirty="0">
                          <a:latin typeface="微软雅黑" panose="020B0503020204020204" pitchFamily="34" charset="-122"/>
                          <a:ea typeface="微软雅黑" panose="020B0503020204020204" pitchFamily="34" charset="-122"/>
                        </a:rPr>
                        <a:t>申报时扣减额度，缴税后自动恢复</a:t>
                      </a:r>
                    </a:p>
                  </a:txBody>
                  <a:tcPr anchor="ctr">
                    <a:solidFill>
                      <a:schemeClr val="accent1">
                        <a:lumMod val="20000"/>
                        <a:lumOff val="80000"/>
                      </a:schemeClr>
                    </a:solidFill>
                  </a:tcPr>
                </a:tc>
                <a:tc hMerge="1">
                  <a:txBody>
                    <a:bodyPr/>
                    <a:lstStyle/>
                    <a:p>
                      <a:endParaRPr lang="zh-CN"/>
                    </a:p>
                  </a:txBody>
                  <a:tcPr/>
                </a:tc>
                <a:tc>
                  <a:txBody>
                    <a:bodyPr/>
                    <a:lstStyle/>
                    <a:p>
                      <a:pPr algn="ctr"/>
                      <a:r>
                        <a:rPr lang="zh-CN" altLang="en-US" sz="1400" b="0" i="0" dirty="0">
                          <a:solidFill>
                            <a:srgbClr val="404040"/>
                          </a:solidFill>
                          <a:effectLst/>
                          <a:latin typeface="微软雅黑" panose="020B0503020204020204" pitchFamily="34" charset="-122"/>
                          <a:ea typeface="微软雅黑" panose="020B0503020204020204" pitchFamily="34" charset="-122"/>
                        </a:rPr>
                        <a:t>一票一保</a:t>
                      </a:r>
                      <a:endParaRPr lang="zh-CN" altLang="en-US" sz="1400" dirty="0">
                        <a:effectLst/>
                        <a:latin typeface="微软雅黑" panose="020B0503020204020204" pitchFamily="34" charset="-122"/>
                        <a:ea typeface="微软雅黑" panose="020B0503020204020204" pitchFamily="34" charset="-122"/>
                      </a:endParaRPr>
                    </a:p>
                  </a:txBody>
                  <a:tcPr anchor="ctr">
                    <a:solidFill>
                      <a:schemeClr val="accent1">
                        <a:lumMod val="20000"/>
                        <a:lumOff val="80000"/>
                      </a:schemeClr>
                    </a:solidFill>
                  </a:tcPr>
                </a:tc>
                <a:extLst>
                  <a:ext uri="{0D108BD9-81ED-4DB2-BD59-A6C34878D82A}">
                    <a16:rowId xmlns:a16="http://schemas.microsoft.com/office/drawing/2014/main" val="10001"/>
                  </a:ext>
                </a:extLst>
              </a:tr>
              <a:tr h="370840">
                <a:tc>
                  <a:txBody>
                    <a:bodyPr/>
                    <a:lstStyle/>
                    <a:p>
                      <a:pPr algn="ctr"/>
                      <a:r>
                        <a:rPr lang="zh-CN" altLang="en-US" sz="1600" b="1" dirty="0">
                          <a:latin typeface="微软雅黑" panose="020B0503020204020204" pitchFamily="34" charset="-122"/>
                          <a:ea typeface="微软雅黑" panose="020B0503020204020204" pitchFamily="34" charset="-122"/>
                        </a:rPr>
                        <a:t>保险期限</a:t>
                      </a:r>
                    </a:p>
                  </a:txBody>
                  <a:tcPr anchor="ctr">
                    <a:solidFill>
                      <a:schemeClr val="accent1">
                        <a:lumMod val="20000"/>
                        <a:lumOff val="80000"/>
                      </a:schemeClr>
                    </a:solidFill>
                  </a:tcPr>
                </a:tc>
                <a:tc gridSpan="2">
                  <a:txBody>
                    <a:bodyPr/>
                    <a:lstStyle/>
                    <a:p>
                      <a:pPr algn="ctr"/>
                      <a:r>
                        <a:rPr lang="zh-CN" altLang="en-US" sz="1400" b="0" i="0" dirty="0">
                          <a:solidFill>
                            <a:srgbClr val="404040"/>
                          </a:solidFill>
                          <a:effectLst/>
                          <a:latin typeface="微软雅黑" panose="020B0503020204020204" pitchFamily="34" charset="-122"/>
                          <a:ea typeface="微软雅黑" panose="020B0503020204020204" pitchFamily="34" charset="-122"/>
                        </a:rPr>
                        <a:t>由保险公司与客户议定，通常为一年</a:t>
                      </a:r>
                      <a:br>
                        <a:rPr lang="zh-CN" altLang="en-US" sz="1400" b="0" i="0" dirty="0">
                          <a:solidFill>
                            <a:srgbClr val="404040"/>
                          </a:solidFill>
                          <a:effectLst/>
                          <a:latin typeface="微软雅黑" panose="020B0503020204020204" pitchFamily="34" charset="-122"/>
                          <a:ea typeface="微软雅黑" panose="020B0503020204020204" pitchFamily="34" charset="-122"/>
                        </a:rPr>
                      </a:br>
                      <a:r>
                        <a:rPr lang="zh-CN" altLang="en-US" sz="1400" b="0" i="0" dirty="0">
                          <a:solidFill>
                            <a:srgbClr val="404040"/>
                          </a:solidFill>
                          <a:effectLst/>
                          <a:latin typeface="微软雅黑" panose="020B0503020204020204" pitchFamily="34" charset="-122"/>
                          <a:ea typeface="微软雅黑" panose="020B0503020204020204" pitchFamily="34" charset="-122"/>
                        </a:rPr>
                        <a:t>如有特殊情况需要短期投保，需有合理理由并经核保同意</a:t>
                      </a:r>
                      <a:endParaRPr lang="zh-CN" altLang="en-US" sz="1400" dirty="0">
                        <a:effectLst/>
                        <a:latin typeface="微软雅黑" panose="020B0503020204020204" pitchFamily="34" charset="-122"/>
                        <a:ea typeface="微软雅黑" panose="020B0503020204020204" pitchFamily="34" charset="-122"/>
                      </a:endParaRPr>
                    </a:p>
                  </a:txBody>
                  <a:tcPr anchor="ctr">
                    <a:solidFill>
                      <a:schemeClr val="accent1">
                        <a:lumMod val="20000"/>
                        <a:lumOff val="80000"/>
                      </a:schemeClr>
                    </a:solidFill>
                  </a:tcPr>
                </a:tc>
                <a:tc hMerge="1">
                  <a:txBody>
                    <a:bodyPr/>
                    <a:lstStyle/>
                    <a:p>
                      <a:endParaRPr lang="zh-CN"/>
                    </a:p>
                  </a:txBody>
                  <a:tcPr/>
                </a:tc>
                <a:tc>
                  <a:txBody>
                    <a:bodyPr/>
                    <a:lstStyle/>
                    <a:p>
                      <a:pPr algn="ctr"/>
                      <a:r>
                        <a:rPr lang="zh-CN" altLang="en-US" sz="1400" b="0" i="0" dirty="0">
                          <a:solidFill>
                            <a:srgbClr val="404040"/>
                          </a:solidFill>
                          <a:effectLst/>
                          <a:latin typeface="微软雅黑" panose="020B0503020204020204" pitchFamily="34" charset="-122"/>
                          <a:ea typeface="微软雅黑" panose="020B0503020204020204" pitchFamily="34" charset="-122"/>
                        </a:rPr>
                        <a:t>由担保商品性质决定。各地海关</a:t>
                      </a:r>
                      <a:br>
                        <a:rPr lang="zh-CN" altLang="en-US" sz="1400" b="0" i="0" dirty="0">
                          <a:solidFill>
                            <a:srgbClr val="404040"/>
                          </a:solidFill>
                          <a:effectLst/>
                          <a:latin typeface="微软雅黑" panose="020B0503020204020204" pitchFamily="34" charset="-122"/>
                          <a:ea typeface="微软雅黑" panose="020B0503020204020204" pitchFamily="34" charset="-122"/>
                        </a:rPr>
                      </a:br>
                      <a:r>
                        <a:rPr lang="zh-CN" altLang="en-US" sz="1400" b="0" i="0" dirty="0">
                          <a:solidFill>
                            <a:srgbClr val="404040"/>
                          </a:solidFill>
                          <a:effectLst/>
                          <a:latin typeface="微软雅黑" panose="020B0503020204020204" pitchFamily="34" charset="-122"/>
                          <a:ea typeface="微软雅黑" panose="020B0503020204020204" pitchFamily="34" charset="-122"/>
                        </a:rPr>
                        <a:t>有裁量权。通常为</a:t>
                      </a:r>
                      <a:r>
                        <a:rPr lang="en-US" altLang="zh-CN" sz="1400" b="0" i="0" dirty="0">
                          <a:solidFill>
                            <a:srgbClr val="404040"/>
                          </a:solidFill>
                          <a:effectLst/>
                          <a:latin typeface="微软雅黑" panose="020B0503020204020204" pitchFamily="34" charset="-122"/>
                          <a:ea typeface="微软雅黑" panose="020B0503020204020204" pitchFamily="34" charset="-122"/>
                        </a:rPr>
                        <a:t>6</a:t>
                      </a:r>
                      <a:r>
                        <a:rPr lang="zh-CN" altLang="en-US" sz="1400" b="0" i="0" dirty="0">
                          <a:solidFill>
                            <a:srgbClr val="404040"/>
                          </a:solidFill>
                          <a:effectLst/>
                          <a:latin typeface="微软雅黑" panose="020B0503020204020204" pitchFamily="34" charset="-122"/>
                          <a:ea typeface="微软雅黑" panose="020B0503020204020204" pitchFamily="34" charset="-122"/>
                        </a:rPr>
                        <a:t>个月、 </a:t>
                      </a:r>
                      <a:r>
                        <a:rPr lang="en-US" altLang="zh-CN" sz="1400" b="0" i="0" dirty="0">
                          <a:solidFill>
                            <a:srgbClr val="404040"/>
                          </a:solidFill>
                          <a:effectLst/>
                          <a:latin typeface="微软雅黑" panose="020B0503020204020204" pitchFamily="34" charset="-122"/>
                          <a:ea typeface="微软雅黑" panose="020B0503020204020204" pitchFamily="34" charset="-122"/>
                        </a:rPr>
                        <a:t>9</a:t>
                      </a:r>
                      <a:r>
                        <a:rPr lang="zh-CN" altLang="en-US" sz="1400" b="0" i="0" dirty="0">
                          <a:solidFill>
                            <a:srgbClr val="404040"/>
                          </a:solidFill>
                          <a:effectLst/>
                          <a:latin typeface="微软雅黑" panose="020B0503020204020204" pitchFamily="34" charset="-122"/>
                          <a:ea typeface="微软雅黑" panose="020B0503020204020204" pitchFamily="34" charset="-122"/>
                        </a:rPr>
                        <a:t>个</a:t>
                      </a:r>
                      <a:br>
                        <a:rPr lang="zh-CN" altLang="en-US" sz="1400" b="0" i="0" dirty="0">
                          <a:solidFill>
                            <a:srgbClr val="404040"/>
                          </a:solidFill>
                          <a:effectLst/>
                          <a:latin typeface="微软雅黑" panose="020B0503020204020204" pitchFamily="34" charset="-122"/>
                          <a:ea typeface="微软雅黑" panose="020B0503020204020204" pitchFamily="34" charset="-122"/>
                        </a:rPr>
                      </a:br>
                      <a:r>
                        <a:rPr lang="zh-CN" altLang="en-US" sz="1400" b="0" i="0" dirty="0">
                          <a:solidFill>
                            <a:srgbClr val="404040"/>
                          </a:solidFill>
                          <a:effectLst/>
                          <a:latin typeface="微软雅黑" panose="020B0503020204020204" pitchFamily="34" charset="-122"/>
                          <a:ea typeface="微软雅黑" panose="020B0503020204020204" pitchFamily="34" charset="-122"/>
                        </a:rPr>
                        <a:t>月（或可能更长至一年）</a:t>
                      </a:r>
                      <a:endParaRPr lang="zh-CN" altLang="en-US" sz="1400" dirty="0">
                        <a:effectLst/>
                        <a:latin typeface="微软雅黑" panose="020B0503020204020204" pitchFamily="34" charset="-122"/>
                        <a:ea typeface="微软雅黑" panose="020B0503020204020204" pitchFamily="34" charset="-122"/>
                      </a:endParaRPr>
                    </a:p>
                  </a:txBody>
                  <a:tcPr anchor="ctr">
                    <a:solidFill>
                      <a:schemeClr val="accent1">
                        <a:lumMod val="20000"/>
                        <a:lumOff val="80000"/>
                      </a:schemeClr>
                    </a:solidFill>
                  </a:tcPr>
                </a:tc>
                <a:extLst>
                  <a:ext uri="{0D108BD9-81ED-4DB2-BD59-A6C34878D82A}">
                    <a16:rowId xmlns:a16="http://schemas.microsoft.com/office/drawing/2014/main" val="10002"/>
                  </a:ext>
                </a:extLst>
              </a:tr>
              <a:tr h="370840">
                <a:tc>
                  <a:txBody>
                    <a:bodyPr/>
                    <a:lstStyle/>
                    <a:p>
                      <a:pPr algn="ctr"/>
                      <a:r>
                        <a:rPr lang="zh-CN" altLang="en-US" sz="1600" b="1" dirty="0">
                          <a:latin typeface="微软雅黑" panose="020B0503020204020204" pitchFamily="34" charset="-122"/>
                          <a:ea typeface="微软雅黑" panose="020B0503020204020204" pitchFamily="34" charset="-122"/>
                        </a:rPr>
                        <a:t>申报方式</a:t>
                      </a:r>
                    </a:p>
                  </a:txBody>
                  <a:tcPr anchor="ctr">
                    <a:solidFill>
                      <a:schemeClr val="accent1">
                        <a:lumMod val="20000"/>
                        <a:lumOff val="80000"/>
                      </a:schemeClr>
                    </a:solidFill>
                  </a:tcPr>
                </a:tc>
                <a:tc gridSpan="2">
                  <a:txBody>
                    <a:bodyPr/>
                    <a:lstStyle/>
                    <a:p>
                      <a:pPr algn="ctr"/>
                      <a:r>
                        <a:rPr lang="zh-CN" altLang="en-US" sz="1400" b="0" i="0" dirty="0">
                          <a:solidFill>
                            <a:srgbClr val="404040"/>
                          </a:solidFill>
                          <a:effectLst/>
                          <a:latin typeface="微软雅黑" panose="020B0503020204020204" pitchFamily="34" charset="-122"/>
                          <a:ea typeface="微软雅黑" panose="020B0503020204020204" pitchFamily="34" charset="-122"/>
                        </a:rPr>
                        <a:t>线上申报，在对应的报税担保形式中选择保单</a:t>
                      </a:r>
                      <a:endParaRPr lang="zh-CN" altLang="en-US" sz="1400" dirty="0">
                        <a:effectLst/>
                        <a:latin typeface="微软雅黑" panose="020B0503020204020204" pitchFamily="34" charset="-122"/>
                        <a:ea typeface="微软雅黑" panose="020B0503020204020204" pitchFamily="34" charset="-122"/>
                      </a:endParaRPr>
                    </a:p>
                  </a:txBody>
                  <a:tcPr anchor="ctr">
                    <a:solidFill>
                      <a:schemeClr val="accent1">
                        <a:lumMod val="20000"/>
                        <a:lumOff val="80000"/>
                      </a:schemeClr>
                    </a:solidFill>
                  </a:tcPr>
                </a:tc>
                <a:tc hMerge="1">
                  <a:txBody>
                    <a:bodyPr/>
                    <a:lstStyle/>
                    <a:p>
                      <a:endParaRPr lang="zh-CN"/>
                    </a:p>
                  </a:txBody>
                  <a:tcPr/>
                </a:tc>
                <a:tc>
                  <a:txBody>
                    <a:bodyPr/>
                    <a:lstStyle/>
                    <a:p>
                      <a:pPr algn="ctr"/>
                      <a:r>
                        <a:rPr lang="zh-CN" altLang="en-US" sz="1400" b="0" i="0" dirty="0">
                          <a:solidFill>
                            <a:srgbClr val="404040"/>
                          </a:solidFill>
                          <a:effectLst/>
                          <a:latin typeface="微软雅黑" panose="020B0503020204020204" pitchFamily="34" charset="-122"/>
                          <a:ea typeface="微软雅黑" panose="020B0503020204020204" pitchFamily="34" charset="-122"/>
                        </a:rPr>
                        <a:t>持保单正本于关口进行申报通关</a:t>
                      </a:r>
                      <a:endParaRPr lang="zh-CN" altLang="en-US" sz="1400" dirty="0">
                        <a:effectLst/>
                        <a:latin typeface="微软雅黑" panose="020B0503020204020204" pitchFamily="34" charset="-122"/>
                        <a:ea typeface="微软雅黑" panose="020B0503020204020204" pitchFamily="34" charset="-122"/>
                      </a:endParaRPr>
                    </a:p>
                  </a:txBody>
                  <a:tcPr anchor="ctr">
                    <a:solidFill>
                      <a:schemeClr val="accent1">
                        <a:lumMod val="20000"/>
                        <a:lumOff val="80000"/>
                      </a:schemeClr>
                    </a:solidFill>
                  </a:tcPr>
                </a:tc>
                <a:extLst>
                  <a:ext uri="{0D108BD9-81ED-4DB2-BD59-A6C34878D82A}">
                    <a16:rowId xmlns:a16="http://schemas.microsoft.com/office/drawing/2014/main" val="10003"/>
                  </a:ext>
                </a:extLst>
              </a:tr>
              <a:tr h="370840">
                <a:tc>
                  <a:txBody>
                    <a:bodyPr/>
                    <a:lstStyle/>
                    <a:p>
                      <a:pPr algn="ctr"/>
                      <a:r>
                        <a:rPr lang="zh-CN" altLang="en-US" sz="1600" b="1" dirty="0">
                          <a:latin typeface="微软雅黑" panose="020B0503020204020204" pitchFamily="34" charset="-122"/>
                          <a:ea typeface="微软雅黑" panose="020B0503020204020204" pitchFamily="34" charset="-122"/>
                        </a:rPr>
                        <a:t>纳税时限</a:t>
                      </a:r>
                    </a:p>
                  </a:txBody>
                  <a:tcPr anchor="ctr">
                    <a:solidFill>
                      <a:schemeClr val="accent1">
                        <a:lumMod val="20000"/>
                        <a:lumOff val="80000"/>
                      </a:schemeClr>
                    </a:solidFill>
                  </a:tcPr>
                </a:tc>
                <a:tc>
                  <a:txBody>
                    <a:bodyPr/>
                    <a:lstStyle/>
                    <a:p>
                      <a:pPr algn="ctr"/>
                      <a:r>
                        <a:rPr lang="zh-CN" altLang="en-US" sz="1400" b="0" i="0" dirty="0">
                          <a:solidFill>
                            <a:srgbClr val="404040"/>
                          </a:solidFill>
                          <a:effectLst/>
                          <a:latin typeface="微软雅黑" panose="020B0503020204020204" pitchFamily="34" charset="-122"/>
                          <a:ea typeface="微软雅黑" panose="020B0503020204020204" pitchFamily="34" charset="-122"/>
                        </a:rPr>
                        <a:t>多次使用，月度结算。每月</a:t>
                      </a:r>
                      <a:br>
                        <a:rPr lang="zh-CN" altLang="en-US" sz="1400" b="0" i="0" dirty="0">
                          <a:solidFill>
                            <a:srgbClr val="404040"/>
                          </a:solidFill>
                          <a:effectLst/>
                          <a:latin typeface="微软雅黑" panose="020B0503020204020204" pitchFamily="34" charset="-122"/>
                          <a:ea typeface="微软雅黑" panose="020B0503020204020204" pitchFamily="34" charset="-122"/>
                        </a:rPr>
                      </a:br>
                      <a:r>
                        <a:rPr lang="zh-CN" altLang="en-US" sz="1400" b="0" i="0" dirty="0">
                          <a:solidFill>
                            <a:srgbClr val="404040"/>
                          </a:solidFill>
                          <a:effectLst/>
                          <a:latin typeface="微软雅黑" panose="020B0503020204020204" pitchFamily="34" charset="-122"/>
                          <a:ea typeface="微软雅黑" panose="020B0503020204020204" pitchFamily="34" charset="-122"/>
                        </a:rPr>
                        <a:t>第</a:t>
                      </a:r>
                      <a:r>
                        <a:rPr lang="en-US" altLang="zh-CN" sz="1400" b="0" i="0" dirty="0">
                          <a:solidFill>
                            <a:srgbClr val="404040"/>
                          </a:solidFill>
                          <a:effectLst/>
                          <a:latin typeface="微软雅黑" panose="020B0503020204020204" pitchFamily="34" charset="-122"/>
                          <a:ea typeface="微软雅黑" panose="020B0503020204020204" pitchFamily="34" charset="-122"/>
                        </a:rPr>
                        <a:t>5</a:t>
                      </a:r>
                      <a:r>
                        <a:rPr lang="zh-CN" altLang="en-US" sz="1400" b="0" i="0" dirty="0">
                          <a:solidFill>
                            <a:srgbClr val="404040"/>
                          </a:solidFill>
                          <a:effectLst/>
                          <a:latin typeface="微软雅黑" panose="020B0503020204020204" pitchFamily="34" charset="-122"/>
                          <a:ea typeface="微软雅黑" panose="020B0503020204020204" pitchFamily="34" charset="-122"/>
                        </a:rPr>
                        <a:t>个工作日结束前，完成上</a:t>
                      </a:r>
                      <a:br>
                        <a:rPr lang="zh-CN" altLang="en-US" sz="1400" b="0" i="0" dirty="0">
                          <a:solidFill>
                            <a:srgbClr val="404040"/>
                          </a:solidFill>
                          <a:effectLst/>
                          <a:latin typeface="微软雅黑" panose="020B0503020204020204" pitchFamily="34" charset="-122"/>
                          <a:ea typeface="微软雅黑" panose="020B0503020204020204" pitchFamily="34" charset="-122"/>
                        </a:rPr>
                      </a:br>
                      <a:r>
                        <a:rPr lang="zh-CN" altLang="en-US" sz="1400" b="0" i="0" dirty="0">
                          <a:solidFill>
                            <a:srgbClr val="404040"/>
                          </a:solidFill>
                          <a:effectLst/>
                          <a:latin typeface="微软雅黑" panose="020B0503020204020204" pitchFamily="34" charset="-122"/>
                          <a:ea typeface="微软雅黑" panose="020B0503020204020204" pitchFamily="34" charset="-122"/>
                        </a:rPr>
                        <a:t>月应纳税款的汇总电子支付</a:t>
                      </a:r>
                      <a:endParaRPr lang="zh-CN" altLang="en-US" sz="1400" dirty="0">
                        <a:effectLst/>
                        <a:latin typeface="微软雅黑" panose="020B0503020204020204" pitchFamily="34" charset="-122"/>
                        <a:ea typeface="微软雅黑" panose="020B0503020204020204" pitchFamily="34" charset="-122"/>
                      </a:endParaRPr>
                    </a:p>
                  </a:txBody>
                  <a:tcPr anchor="ctr">
                    <a:solidFill>
                      <a:schemeClr val="accent1">
                        <a:lumMod val="20000"/>
                        <a:lumOff val="80000"/>
                      </a:schemeClr>
                    </a:solidFill>
                  </a:tcPr>
                </a:tc>
                <a:tc>
                  <a:txBody>
                    <a:bodyPr/>
                    <a:lstStyle/>
                    <a:p>
                      <a:pPr algn="ctr"/>
                      <a:r>
                        <a:rPr lang="zh-CN" altLang="en-US" sz="1400" b="0" i="0" dirty="0">
                          <a:solidFill>
                            <a:srgbClr val="404040"/>
                          </a:solidFill>
                          <a:effectLst/>
                          <a:latin typeface="微软雅黑" panose="020B0503020204020204" pitchFamily="34" charset="-122"/>
                          <a:ea typeface="微软雅黑" panose="020B0503020204020204" pitchFamily="34" charset="-122"/>
                        </a:rPr>
                        <a:t>多次使用，逐笔结算。每笔申报报关单审结生成电子税款信息之日起</a:t>
                      </a:r>
                      <a:r>
                        <a:rPr lang="en-US" altLang="zh-CN" sz="1400" b="0" i="0" dirty="0">
                          <a:solidFill>
                            <a:srgbClr val="404040"/>
                          </a:solidFill>
                          <a:effectLst/>
                          <a:latin typeface="微软雅黑" panose="020B0503020204020204" pitchFamily="34" charset="-122"/>
                          <a:ea typeface="微软雅黑" panose="020B0503020204020204" pitchFamily="34" charset="-122"/>
                        </a:rPr>
                        <a:t>10</a:t>
                      </a:r>
                      <a:r>
                        <a:rPr lang="zh-CN" altLang="en-US" sz="1400" b="0" i="0" dirty="0">
                          <a:solidFill>
                            <a:srgbClr val="404040"/>
                          </a:solidFill>
                          <a:effectLst/>
                          <a:latin typeface="微软雅黑" panose="020B0503020204020204" pitchFamily="34" charset="-122"/>
                          <a:ea typeface="微软雅黑" panose="020B0503020204020204" pitchFamily="34" charset="-122"/>
                        </a:rPr>
                        <a:t>日内完成该笔的电子支付</a:t>
                      </a:r>
                      <a:endParaRPr lang="zh-CN" altLang="en-US" sz="1400" dirty="0">
                        <a:effectLst/>
                        <a:latin typeface="微软雅黑" panose="020B0503020204020204" pitchFamily="34" charset="-122"/>
                        <a:ea typeface="微软雅黑" panose="020B0503020204020204" pitchFamily="34" charset="-122"/>
                      </a:endParaRPr>
                    </a:p>
                  </a:txBody>
                  <a:tcPr anchor="ctr">
                    <a:solidFill>
                      <a:schemeClr val="accent1">
                        <a:lumMod val="20000"/>
                        <a:lumOff val="80000"/>
                      </a:schemeClr>
                    </a:solidFill>
                  </a:tcPr>
                </a:tc>
                <a:tc>
                  <a:txBody>
                    <a:bodyPr/>
                    <a:lstStyle/>
                    <a:p>
                      <a:pPr algn="ctr"/>
                      <a:r>
                        <a:rPr lang="zh-CN" altLang="en-US" sz="1400" b="0" i="0" dirty="0">
                          <a:solidFill>
                            <a:srgbClr val="404040"/>
                          </a:solidFill>
                          <a:effectLst/>
                          <a:latin typeface="微软雅黑" panose="020B0503020204020204" pitchFamily="34" charset="-122"/>
                          <a:ea typeface="微软雅黑" panose="020B0503020204020204" pitchFamily="34" charset="-122"/>
                        </a:rPr>
                        <a:t>按海关通知进行缴纳</a:t>
                      </a:r>
                      <a:endParaRPr lang="zh-CN" altLang="en-US" sz="1400" dirty="0">
                        <a:effectLst/>
                        <a:latin typeface="微软雅黑" panose="020B0503020204020204" pitchFamily="34" charset="-122"/>
                        <a:ea typeface="微软雅黑" panose="020B0503020204020204" pitchFamily="34" charset="-122"/>
                      </a:endParaRPr>
                    </a:p>
                  </a:txBody>
                  <a:tcPr anchor="ctr">
                    <a:solidFill>
                      <a:schemeClr val="accent1">
                        <a:lumMod val="20000"/>
                        <a:lumOff val="80000"/>
                      </a:schemeClr>
                    </a:solidFill>
                  </a:tcPr>
                </a:tc>
                <a:extLst>
                  <a:ext uri="{0D108BD9-81ED-4DB2-BD59-A6C34878D82A}">
                    <a16:rowId xmlns:a16="http://schemas.microsoft.com/office/drawing/2014/main" val="10004"/>
                  </a:ext>
                </a:extLst>
              </a:tr>
            </a:tbl>
          </a:graphicData>
        </a:graphic>
      </p:graphicFrame>
      <p:sp>
        <p:nvSpPr>
          <p:cNvPr id="6" name="文本框 5"/>
          <p:cNvSpPr txBox="1"/>
          <p:nvPr/>
        </p:nvSpPr>
        <p:spPr>
          <a:xfrm>
            <a:off x="1164681" y="4651784"/>
            <a:ext cx="9862638" cy="138366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1400" b="1" dirty="0">
                <a:solidFill>
                  <a:srgbClr val="FF0000"/>
                </a:solidFill>
                <a:latin typeface="微软雅黑" panose="020B0503020204020204" pitchFamily="34" charset="-122"/>
                <a:ea typeface="微软雅黑" panose="020B0503020204020204" pitchFamily="34" charset="-122"/>
              </a:rPr>
              <a:t>一张保单，仅能选择一种保单用途</a:t>
            </a:r>
            <a:endParaRPr lang="en-US" altLang="zh-CN" sz="1400" dirty="0">
              <a:solidFill>
                <a:srgbClr val="1B2F47"/>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400" dirty="0">
                <a:solidFill>
                  <a:srgbClr val="1B2F47"/>
                </a:solidFill>
                <a:latin typeface="微软雅黑" panose="020B0503020204020204" pitchFamily="34" charset="-122"/>
                <a:ea typeface="微软雅黑" panose="020B0503020204020204" pitchFamily="34" charset="-122"/>
              </a:rPr>
              <a:t>短期保单的保险期限应为月的整数倍。以短期费率（非日比例）进行折算</a:t>
            </a:r>
            <a:endParaRPr lang="en-US" altLang="zh-CN" sz="1400" dirty="0">
              <a:solidFill>
                <a:srgbClr val="1B2F47"/>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400" dirty="0">
                <a:solidFill>
                  <a:srgbClr val="1B2F47"/>
                </a:solidFill>
                <a:latin typeface="微软雅黑" panose="020B0503020204020204" pitchFamily="34" charset="-122"/>
                <a:ea typeface="微软雅黑" panose="020B0503020204020204" pitchFamily="34" charset="-122"/>
              </a:rPr>
              <a:t>对于汇总征税及纳税期限担保，短期保单一般不低于</a:t>
            </a:r>
            <a:r>
              <a:rPr lang="en-US" altLang="zh-CN" sz="1400" dirty="0">
                <a:solidFill>
                  <a:srgbClr val="1B2F47"/>
                </a:solidFill>
                <a:latin typeface="微软雅黑" panose="020B0503020204020204" pitchFamily="34" charset="-122"/>
                <a:ea typeface="微软雅黑" panose="020B0503020204020204" pitchFamily="34" charset="-122"/>
              </a:rPr>
              <a:t>3</a:t>
            </a:r>
            <a:r>
              <a:rPr lang="zh-CN" altLang="en-US" sz="1400" dirty="0">
                <a:solidFill>
                  <a:srgbClr val="1B2F47"/>
                </a:solidFill>
                <a:latin typeface="微软雅黑" panose="020B0503020204020204" pitchFamily="34" charset="-122"/>
                <a:ea typeface="微软雅黑" panose="020B0503020204020204" pitchFamily="34" charset="-122"/>
              </a:rPr>
              <a:t>个月</a:t>
            </a:r>
          </a:p>
          <a:p>
            <a:pPr marL="285750" indent="-285750">
              <a:lnSpc>
                <a:spcPct val="150000"/>
              </a:lnSpc>
              <a:buFont typeface="Arial" panose="020B0604020202020204" pitchFamily="34" charset="0"/>
              <a:buChar char="•"/>
            </a:pPr>
            <a:r>
              <a:rPr lang="zh-CN" altLang="en-US" sz="1400" dirty="0">
                <a:solidFill>
                  <a:srgbClr val="1B2F47"/>
                </a:solidFill>
                <a:latin typeface="微软雅黑" panose="020B0503020204020204" pitchFamily="34" charset="-122"/>
                <a:ea typeface="微软雅黑" panose="020B0503020204020204" pitchFamily="34" charset="-122"/>
              </a:rPr>
              <a:t>汇总征税担保的使用不影响企业原有的通关模式 </a:t>
            </a:r>
          </a:p>
        </p:txBody>
      </p:sp>
      <p:pic>
        <p:nvPicPr>
          <p:cNvPr id="8" name="图片 7">
            <a:extLst>
              <a:ext uri="{FF2B5EF4-FFF2-40B4-BE49-F238E27FC236}">
                <a16:creationId xmlns:a16="http://schemas.microsoft.com/office/drawing/2014/main" id="{D354983D-7C32-4276-B0BF-C6BF7E0103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9618" y="1"/>
            <a:ext cx="1532381" cy="65323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983</Words>
  <Application>Microsoft Office PowerPoint</Application>
  <PresentationFormat>宽屏</PresentationFormat>
  <Paragraphs>160</Paragraphs>
  <Slides>20</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20</vt:i4>
      </vt:variant>
    </vt:vector>
  </HeadingPairs>
  <TitlesOfParts>
    <vt:vector size="27" baseType="lpstr">
      <vt:lpstr>华文行楷</vt:lpstr>
      <vt:lpstr>微软雅黑</vt:lpstr>
      <vt:lpstr>Arial</vt:lpstr>
      <vt:lpstr>Calibri</vt:lpstr>
      <vt:lpstr>Calibri Light</vt:lpstr>
      <vt:lpstr>Wingdings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简洁几何</dc:title>
  <dc:creator>第一PPT</dc:creator>
  <cp:keywords>www.1ppt.com</cp:keywords>
  <dc:description>http://www.ypppt.com/</dc:description>
  <cp:lastModifiedBy>刘帅贤</cp:lastModifiedBy>
  <cp:revision>118</cp:revision>
  <cp:lastPrinted>2019-08-06T05:22:04Z</cp:lastPrinted>
  <dcterms:created xsi:type="dcterms:W3CDTF">2016-12-09T01:44:00Z</dcterms:created>
  <dcterms:modified xsi:type="dcterms:W3CDTF">2019-08-06T05:25:21Z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ies>
</file>